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90"/>
  </p:notesMasterIdLst>
  <p:sldIdLst>
    <p:sldId id="256" r:id="rId2"/>
    <p:sldId id="363" r:id="rId3"/>
    <p:sldId id="364" r:id="rId4"/>
    <p:sldId id="365" r:id="rId5"/>
    <p:sldId id="366" r:id="rId6"/>
    <p:sldId id="367" r:id="rId7"/>
    <p:sldId id="368" r:id="rId8"/>
    <p:sldId id="369" r:id="rId9"/>
    <p:sldId id="370" r:id="rId10"/>
    <p:sldId id="371" r:id="rId11"/>
    <p:sldId id="372" r:id="rId12"/>
    <p:sldId id="373" r:id="rId13"/>
    <p:sldId id="374" r:id="rId14"/>
    <p:sldId id="375" r:id="rId15"/>
    <p:sldId id="376" r:id="rId16"/>
    <p:sldId id="377" r:id="rId17"/>
    <p:sldId id="378" r:id="rId18"/>
    <p:sldId id="379" r:id="rId19"/>
    <p:sldId id="380" r:id="rId20"/>
    <p:sldId id="381" r:id="rId21"/>
    <p:sldId id="382" r:id="rId22"/>
    <p:sldId id="383" r:id="rId23"/>
    <p:sldId id="384" r:id="rId24"/>
    <p:sldId id="385" r:id="rId25"/>
    <p:sldId id="386" r:id="rId26"/>
    <p:sldId id="387" r:id="rId27"/>
    <p:sldId id="388" r:id="rId28"/>
    <p:sldId id="389" r:id="rId29"/>
    <p:sldId id="390" r:id="rId30"/>
    <p:sldId id="391" r:id="rId31"/>
    <p:sldId id="392" r:id="rId32"/>
    <p:sldId id="393" r:id="rId33"/>
    <p:sldId id="394" r:id="rId34"/>
    <p:sldId id="395" r:id="rId35"/>
    <p:sldId id="396" r:id="rId36"/>
    <p:sldId id="397" r:id="rId37"/>
    <p:sldId id="398" r:id="rId38"/>
    <p:sldId id="399" r:id="rId39"/>
    <p:sldId id="400" r:id="rId40"/>
    <p:sldId id="401" r:id="rId41"/>
    <p:sldId id="402" r:id="rId42"/>
    <p:sldId id="403" r:id="rId43"/>
    <p:sldId id="404" r:id="rId44"/>
    <p:sldId id="405" r:id="rId45"/>
    <p:sldId id="406" r:id="rId46"/>
    <p:sldId id="407" r:id="rId47"/>
    <p:sldId id="408" r:id="rId48"/>
    <p:sldId id="409" r:id="rId49"/>
    <p:sldId id="410" r:id="rId50"/>
    <p:sldId id="411" r:id="rId51"/>
    <p:sldId id="412" r:id="rId52"/>
    <p:sldId id="413" r:id="rId53"/>
    <p:sldId id="414" r:id="rId54"/>
    <p:sldId id="415" r:id="rId55"/>
    <p:sldId id="447" r:id="rId56"/>
    <p:sldId id="448" r:id="rId57"/>
    <p:sldId id="416" r:id="rId58"/>
    <p:sldId id="417" r:id="rId59"/>
    <p:sldId id="418" r:id="rId60"/>
    <p:sldId id="419" r:id="rId61"/>
    <p:sldId id="420" r:id="rId62"/>
    <p:sldId id="421" r:id="rId63"/>
    <p:sldId id="422" r:id="rId64"/>
    <p:sldId id="423" r:id="rId65"/>
    <p:sldId id="424" r:id="rId66"/>
    <p:sldId id="425" r:id="rId67"/>
    <p:sldId id="426" r:id="rId68"/>
    <p:sldId id="427" r:id="rId69"/>
    <p:sldId id="428" r:id="rId70"/>
    <p:sldId id="429" r:id="rId71"/>
    <p:sldId id="430" r:id="rId72"/>
    <p:sldId id="431" r:id="rId73"/>
    <p:sldId id="432" r:id="rId74"/>
    <p:sldId id="433" r:id="rId75"/>
    <p:sldId id="434" r:id="rId76"/>
    <p:sldId id="435" r:id="rId77"/>
    <p:sldId id="436" r:id="rId78"/>
    <p:sldId id="437" r:id="rId79"/>
    <p:sldId id="438" r:id="rId80"/>
    <p:sldId id="439" r:id="rId81"/>
    <p:sldId id="440" r:id="rId82"/>
    <p:sldId id="441" r:id="rId83"/>
    <p:sldId id="442" r:id="rId84"/>
    <p:sldId id="443" r:id="rId85"/>
    <p:sldId id="444" r:id="rId86"/>
    <p:sldId id="445" r:id="rId87"/>
    <p:sldId id="446" r:id="rId88"/>
    <p:sldId id="302" r:id="rId8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3" autoAdjust="0"/>
    <p:restoredTop sz="94660"/>
  </p:normalViewPr>
  <p:slideViewPr>
    <p:cSldViewPr>
      <p:cViewPr varScale="1">
        <p:scale>
          <a:sx n="62" d="100"/>
          <a:sy n="62" d="100"/>
        </p:scale>
        <p:origin x="70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2" d="100"/>
          <a:sy n="92" d="100"/>
        </p:scale>
        <p:origin x="-376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notesMaster" Target="notesMasters/notesMaster1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A6F3147-B3C0-4B2A-B964-AB106F786BE1}" type="datetimeFigureOut">
              <a:rPr lang="en-US"/>
              <a:pPr>
                <a:defRPr/>
              </a:pPr>
              <a:t>10/14/2021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CA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CA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1BF7B1FF-DFE5-4B27-8E0E-F1DDF2FB76B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56109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CA" smtClean="0"/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E6226FB-55D5-4CAA-90EF-D8DC53E1A20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CA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396D48E-FCA8-4683-BBA4-DCA9D47E08C9}" type="slidenum">
              <a:rPr lang="en-CA" smtClean="0"/>
              <a:pPr>
                <a:defRPr/>
              </a:pPr>
              <a:t>10</a:t>
            </a:fld>
            <a:endParaRPr lang="en-CA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34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42C4480-4504-4FFF-A3AA-DCFE584B78FD}" type="slidenum">
              <a:rPr lang="en-CA" smtClean="0"/>
              <a:pPr>
                <a:defRPr/>
              </a:pPr>
              <a:t>11</a:t>
            </a:fld>
            <a:endParaRPr lang="en-CA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443CD3F-423A-4303-BB8C-50F842691976}" type="slidenum">
              <a:rPr lang="en-CA" smtClean="0"/>
              <a:pPr>
                <a:defRPr/>
              </a:pPr>
              <a:t>12</a:t>
            </a:fld>
            <a:endParaRPr lang="en-CA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54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5EBED687-7D1A-47DD-B7C8-8B0692828254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13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B78AB224-2BA2-43E8-8134-19FBA76049B5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14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75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66D0F72-2B25-4BDE-94EF-7DCF27358DA6}" type="slidenum">
              <a:rPr lang="en-CA" smtClean="0"/>
              <a:pPr>
                <a:defRPr/>
              </a:pPr>
              <a:t>15</a:t>
            </a:fld>
            <a:endParaRPr lang="en-CA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85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EE9ED4DF-868C-44DB-8DB1-A4831F348A8C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16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488967F-DC70-46AB-A4B5-76011F4E55E7}" type="slidenum">
              <a:rPr lang="en-CA" smtClean="0"/>
              <a:pPr>
                <a:defRPr/>
              </a:pPr>
              <a:t>17</a:t>
            </a:fld>
            <a:endParaRPr lang="en-CA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20ED0BF-8FC8-44ED-A8B6-B697E0ED2C4C}" type="slidenum">
              <a:rPr lang="en-CA" smtClean="0"/>
              <a:pPr>
                <a:defRPr/>
              </a:pPr>
              <a:t>18</a:t>
            </a:fld>
            <a:endParaRPr lang="en-CA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16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972EBCA-5953-4903-A743-8CB9C33298E5}" type="slidenum">
              <a:rPr lang="en-CA" smtClean="0"/>
              <a:pPr>
                <a:defRPr/>
              </a:pPr>
              <a:t>19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42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EC6F35B-0030-4959-892F-5161F19E269E}" type="slidenum">
              <a:rPr lang="en-CA" smtClean="0"/>
              <a:pPr>
                <a:defRPr/>
              </a:pPr>
              <a:t>2</a:t>
            </a:fld>
            <a:endParaRPr lang="en-CA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F7631C7-40AD-432C-A774-E143C176E283}" type="slidenum">
              <a:rPr lang="en-CA" smtClean="0"/>
              <a:pPr>
                <a:defRPr/>
              </a:pPr>
              <a:t>20</a:t>
            </a:fld>
            <a:endParaRPr lang="en-CA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A1297BF-9A49-4609-A769-7F3E0E059515}" type="slidenum">
              <a:rPr lang="en-CA" smtClean="0"/>
              <a:pPr>
                <a:defRPr/>
              </a:pPr>
              <a:t>21</a:t>
            </a:fld>
            <a:endParaRPr lang="en-CA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BCB152-B94B-4B9A-827A-5A4EBE3AA2BE}" type="slidenum">
              <a:rPr lang="en-CA" smtClean="0"/>
              <a:pPr>
                <a:defRPr/>
              </a:pPr>
              <a:t>22</a:t>
            </a:fld>
            <a:endParaRPr lang="en-CA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A0B25DC-FD9C-4D52-9C1C-62F8B648D245}" type="slidenum">
              <a:rPr lang="en-CA" smtClean="0"/>
              <a:pPr>
                <a:defRPr/>
              </a:pPr>
              <a:t>23</a:t>
            </a:fld>
            <a:endParaRPr lang="en-CA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B7AE8E7-B4FC-4F57-8584-B39994D3E528}" type="slidenum">
              <a:rPr lang="en-CA" smtClean="0"/>
              <a:pPr>
                <a:defRPr/>
              </a:pPr>
              <a:t>24</a:t>
            </a:fld>
            <a:endParaRPr lang="en-CA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77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6FA791A-A99B-498D-8DEF-21899288A095}" type="slidenum">
              <a:rPr lang="en-CA" smtClean="0"/>
              <a:pPr>
                <a:defRPr/>
              </a:pPr>
              <a:t>25</a:t>
            </a:fld>
            <a:endParaRPr lang="en-CA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87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D76D351-F492-4B67-A448-461AC3519ED5}" type="slidenum">
              <a:rPr lang="en-CA" smtClean="0"/>
              <a:pPr>
                <a:defRPr/>
              </a:pPr>
              <a:t>26</a:t>
            </a:fld>
            <a:endParaRPr lang="en-CA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98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16710D0-F01D-40A7-A7F2-D76065D8F3C2}" type="slidenum">
              <a:rPr lang="en-CA" smtClean="0"/>
              <a:pPr>
                <a:defRPr/>
              </a:pPr>
              <a:t>27</a:t>
            </a:fld>
            <a:endParaRPr lang="en-CA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5545870-9A4F-47D3-9587-0F3D78D6AF14}" type="slidenum">
              <a:rPr lang="en-CA" smtClean="0"/>
              <a:pPr>
                <a:defRPr/>
              </a:pPr>
              <a:t>28</a:t>
            </a:fld>
            <a:endParaRPr lang="en-CA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18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048E020-C695-4BCF-8754-490B7C988814}" type="slidenum">
              <a:rPr lang="en-CA" smtClean="0"/>
              <a:pPr>
                <a:defRPr/>
              </a:pPr>
              <a:t>29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52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D12CAF-B74E-4BAF-A610-E429A4C2A971}" type="slidenum">
              <a:rPr lang="en-CA" smtClean="0"/>
              <a:pPr>
                <a:defRPr/>
              </a:pPr>
              <a:t>3</a:t>
            </a:fld>
            <a:endParaRPr lang="en-CA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8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D3ED54-87F0-456E-82A9-F18F20276368}" type="slidenum">
              <a:rPr lang="en-CA" smtClean="0"/>
              <a:pPr>
                <a:defRPr/>
              </a:pPr>
              <a:t>30</a:t>
            </a:fld>
            <a:endParaRPr lang="en-CA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39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690E897-9956-40C1-932F-E4236216DE36}" type="slidenum">
              <a:rPr lang="en-CA" smtClean="0"/>
              <a:pPr>
                <a:defRPr/>
              </a:pPr>
              <a:t>31</a:t>
            </a:fld>
            <a:endParaRPr lang="en-CA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49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14E0D30-4123-488A-B1A0-BD39F32E8DDF}" type="slidenum">
              <a:rPr lang="en-CA" smtClean="0"/>
              <a:pPr>
                <a:defRPr/>
              </a:pPr>
              <a:t>32</a:t>
            </a:fld>
            <a:endParaRPr lang="en-CA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59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6637ED-C7CD-49BB-9794-F0FE78DEA080}" type="slidenum">
              <a:rPr lang="en-CA" smtClean="0"/>
              <a:pPr>
                <a:defRPr/>
              </a:pPr>
              <a:t>33</a:t>
            </a:fld>
            <a:endParaRPr lang="en-CA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69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995F847-1399-43F5-B72B-C284BB799715}" type="slidenum">
              <a:rPr lang="en-CA" smtClean="0"/>
              <a:pPr>
                <a:defRPr/>
              </a:pPr>
              <a:t>34</a:t>
            </a:fld>
            <a:endParaRPr lang="en-CA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80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D7EB2A-E491-4BD9-8D74-B17DC6E704D5}" type="slidenum">
              <a:rPr lang="en-CA" smtClean="0"/>
              <a:pPr>
                <a:defRPr/>
              </a:pPr>
              <a:t>35</a:t>
            </a:fld>
            <a:endParaRPr lang="en-CA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90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20D42F2-242F-4310-A544-078415C28E0A}" type="slidenum">
              <a:rPr lang="en-CA" smtClean="0"/>
              <a:pPr>
                <a:defRPr/>
              </a:pPr>
              <a:t>36</a:t>
            </a:fld>
            <a:endParaRPr lang="en-CA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00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B781EC6-C7B0-4AA3-B0F2-23C9E90BEEB1}" type="slidenum">
              <a:rPr lang="en-CA" smtClean="0"/>
              <a:pPr>
                <a:defRPr/>
              </a:pPr>
              <a:t>37</a:t>
            </a:fld>
            <a:endParaRPr lang="en-CA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10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C568BE3-053E-4820-8A9B-9BB88819D8EE}" type="slidenum">
              <a:rPr lang="en-CA" smtClean="0"/>
              <a:pPr>
                <a:defRPr/>
              </a:pPr>
              <a:t>38</a:t>
            </a:fld>
            <a:endParaRPr lang="en-CA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20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71F3D9F-6E85-4599-B04E-C8D880C3F8D2}" type="slidenum">
              <a:rPr lang="en-CA" smtClean="0"/>
              <a:pPr>
                <a:defRPr/>
              </a:pPr>
              <a:t>39</a:t>
            </a:fld>
            <a:endParaRPr lang="en-CA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136EA04-A536-40CE-AAA4-11DAA0442994}" type="slidenum">
              <a:rPr lang="en-CA" smtClean="0"/>
              <a:pPr>
                <a:defRPr/>
              </a:pPr>
              <a:t>4</a:t>
            </a:fld>
            <a:endParaRPr lang="en-CA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8EB5CC2-8521-45E6-85DB-061DBB3F5FB3}" type="slidenum">
              <a:rPr lang="en-CA" smtClean="0"/>
              <a:pPr>
                <a:defRPr/>
              </a:pPr>
              <a:t>40</a:t>
            </a:fld>
            <a:endParaRPr lang="en-CA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4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6747837-1D43-4FDC-8F69-C816D28E2039}" type="slidenum">
              <a:rPr lang="en-CA" smtClean="0"/>
              <a:pPr>
                <a:defRPr/>
              </a:pPr>
              <a:t>41</a:t>
            </a:fld>
            <a:endParaRPr lang="en-CA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51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B732CC8-0BF6-4035-83FD-640F664183AE}" type="slidenum">
              <a:rPr lang="en-CA" smtClean="0"/>
              <a:pPr>
                <a:defRPr/>
              </a:pPr>
              <a:t>42</a:t>
            </a:fld>
            <a:endParaRPr lang="en-CA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61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D7A9CBA-72D1-44E0-8738-CD90485018E6}" type="slidenum">
              <a:rPr lang="en-CA" smtClean="0"/>
              <a:pPr>
                <a:defRPr/>
              </a:pPr>
              <a:t>43</a:t>
            </a:fld>
            <a:endParaRPr lang="en-CA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72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579BA53-C607-46EA-94B5-0355998635C8}" type="slidenum">
              <a:rPr lang="en-CA" smtClean="0"/>
              <a:pPr>
                <a:defRPr/>
              </a:pPr>
              <a:t>44</a:t>
            </a:fld>
            <a:endParaRPr lang="en-CA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8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9B4A36A-1B6B-4C3D-AB6E-44D2A4CB5275}" type="slidenum">
              <a:rPr lang="en-CA" smtClean="0"/>
              <a:pPr>
                <a:defRPr/>
              </a:pPr>
              <a:t>45</a:t>
            </a:fld>
            <a:endParaRPr lang="en-CA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92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7BD5052-151A-4F37-B032-3F26C7AD42FA}" type="slidenum">
              <a:rPr lang="en-CA" smtClean="0"/>
              <a:pPr>
                <a:defRPr/>
              </a:pPr>
              <a:t>46</a:t>
            </a:fld>
            <a:endParaRPr lang="en-CA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02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0DBAA9B-F7BD-413C-8CDB-55354AAA9138}" type="slidenum">
              <a:rPr lang="en-CA" smtClean="0"/>
              <a:pPr>
                <a:defRPr/>
              </a:pPr>
              <a:t>47</a:t>
            </a:fld>
            <a:endParaRPr lang="en-CA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13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CF13970-847C-4546-A5C4-A7D0973019C2}" type="slidenum">
              <a:rPr lang="en-CA" smtClean="0"/>
              <a:pPr>
                <a:defRPr/>
              </a:pPr>
              <a:t>48</a:t>
            </a:fld>
            <a:endParaRPr lang="en-CA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23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57B513-9D93-403F-95B4-A6F88A816976}" type="slidenum">
              <a:rPr lang="en-CA" smtClean="0"/>
              <a:pPr>
                <a:defRPr/>
              </a:pPr>
              <a:t>49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72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D8A3378-BCC4-421F-B178-2B42437DA5F9}" type="slidenum">
              <a:rPr lang="en-CA" smtClean="0"/>
              <a:pPr>
                <a:defRPr/>
              </a:pPr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9F2056-73E5-4B13-B725-78BB40D3ED92}" type="slidenum">
              <a:rPr lang="en-CA" smtClean="0"/>
              <a:pPr>
                <a:defRPr/>
              </a:pPr>
              <a:t>50</a:t>
            </a:fld>
            <a:endParaRPr lang="en-CA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43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771F556-5561-406A-9145-BDC468CAAE29}" type="slidenum">
              <a:rPr lang="en-CA" smtClean="0"/>
              <a:pPr>
                <a:defRPr/>
              </a:pPr>
              <a:t>51</a:t>
            </a:fld>
            <a:endParaRPr lang="en-CA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54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84D171-AA68-4E7C-9B66-E0BC44982B58}" type="slidenum">
              <a:rPr lang="en-CA" smtClean="0"/>
              <a:pPr>
                <a:defRPr/>
              </a:pPr>
              <a:t>52</a:t>
            </a:fld>
            <a:endParaRPr lang="en-CA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64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DDBD774-259B-490D-924E-0455E243BED9}" type="slidenum">
              <a:rPr lang="en-CA" smtClean="0"/>
              <a:pPr>
                <a:defRPr/>
              </a:pPr>
              <a:t>53</a:t>
            </a:fld>
            <a:endParaRPr lang="en-CA"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7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D36679-0222-490B-90E4-FEE21F54F6C5}" type="slidenum">
              <a:rPr lang="en-CA" smtClean="0"/>
              <a:pPr>
                <a:defRPr/>
              </a:pPr>
              <a:t>54</a:t>
            </a:fld>
            <a:endParaRPr lang="en-CA"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7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D36679-0222-490B-90E4-FEE21F54F6C5}" type="slidenum">
              <a:rPr lang="en-CA" smtClean="0"/>
              <a:pPr>
                <a:defRPr/>
              </a:pPr>
              <a:t>55</a:t>
            </a:fld>
            <a:endParaRPr lang="en-CA"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74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2D36679-0222-490B-90E4-FEE21F54F6C5}" type="slidenum">
              <a:rPr lang="en-CA" smtClean="0"/>
              <a:pPr>
                <a:defRPr/>
              </a:pPr>
              <a:t>56</a:t>
            </a:fld>
            <a:endParaRPr lang="en-CA"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84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3AAE57B-72AA-4108-9757-89C13CEF15CB}" type="slidenum">
              <a:rPr lang="en-CA" smtClean="0"/>
              <a:pPr>
                <a:defRPr/>
              </a:pPr>
              <a:t>57</a:t>
            </a:fld>
            <a:endParaRPr lang="en-CA"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95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36E6B75-E973-4256-8786-1082E22C8702}" type="slidenum">
              <a:rPr lang="en-CA" smtClean="0"/>
              <a:pPr>
                <a:defRPr/>
              </a:pPr>
              <a:t>58</a:t>
            </a:fld>
            <a:endParaRPr lang="en-CA"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05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11A8F17-445A-4401-89A9-399200D6FC03}" type="slidenum">
              <a:rPr lang="en-CA" smtClean="0"/>
              <a:pPr>
                <a:defRPr/>
              </a:pPr>
              <a:t>59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83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39E2CF0-5489-4BEE-BF21-BC9C9C025E8D}" type="slidenum">
              <a:rPr lang="en-CA" smtClean="0"/>
              <a:pPr>
                <a:defRPr/>
              </a:pPr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15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037ED5C-5C9F-42AF-A751-92681CF28A30}" type="slidenum">
              <a:rPr lang="en-CA" smtClean="0"/>
              <a:pPr>
                <a:defRPr/>
              </a:pPr>
              <a:t>60</a:t>
            </a:fld>
            <a:endParaRPr lang="en-CA"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25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793C44-A174-4FFF-B7CD-AABA0E5793CC}" type="slidenum">
              <a:rPr lang="en-CA" smtClean="0"/>
              <a:pPr>
                <a:defRPr/>
              </a:pPr>
              <a:t>61</a:t>
            </a:fld>
            <a:endParaRPr lang="en-CA"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278D783-BB4E-4A4D-B465-B870FBE4A7CD}" type="slidenum">
              <a:rPr lang="en-CA" smtClean="0"/>
              <a:pPr>
                <a:defRPr/>
              </a:pPr>
              <a:t>62</a:t>
            </a:fld>
            <a:endParaRPr lang="en-CA"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46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0254D87-44CB-40B6-93BA-6E580F757A90}" type="slidenum">
              <a:rPr lang="en-CA" smtClean="0"/>
              <a:pPr>
                <a:defRPr/>
              </a:pPr>
              <a:t>63</a:t>
            </a:fld>
            <a:endParaRPr lang="en-CA"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56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D7CE282-F1EE-4F92-B63A-54D6C4E8E1C4}" type="slidenum">
              <a:rPr lang="en-CA" smtClean="0"/>
              <a:pPr>
                <a:defRPr/>
              </a:pPr>
              <a:t>64</a:t>
            </a:fld>
            <a:endParaRPr lang="en-CA"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667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BA17104-BD0B-4C33-9E0B-4650F4F2BBC5}" type="slidenum">
              <a:rPr lang="en-CA" smtClean="0"/>
              <a:pPr>
                <a:defRPr/>
              </a:pPr>
              <a:t>65</a:t>
            </a:fld>
            <a:endParaRPr lang="en-CA"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769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8217DDB-0583-4B05-B868-E90FBA0A425A}" type="slidenum">
              <a:rPr lang="en-CA" smtClean="0"/>
              <a:pPr>
                <a:defRPr/>
              </a:pPr>
              <a:t>66</a:t>
            </a:fld>
            <a:endParaRPr lang="en-CA"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872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7B4107A-E609-4467-94F2-F814C8F07A88}" type="slidenum">
              <a:rPr lang="en-CA" smtClean="0"/>
              <a:pPr>
                <a:defRPr/>
              </a:pPr>
              <a:t>67</a:t>
            </a:fld>
            <a:endParaRPr lang="en-CA"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97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8EF0438-FEC1-40B5-A22C-256B08B376DC}" type="slidenum">
              <a:rPr lang="en-CA" smtClean="0"/>
              <a:pPr>
                <a:defRPr/>
              </a:pPr>
              <a:t>68</a:t>
            </a:fld>
            <a:endParaRPr lang="en-CA"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0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BB75142-11ED-4837-A980-0D78E5F8F9A5}" type="slidenum">
              <a:rPr lang="en-CA" smtClean="0"/>
              <a:pPr>
                <a:defRPr/>
              </a:pPr>
              <a:t>69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93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F5D215C-700A-4636-B23E-148850574FF4}" type="slidenum">
              <a:rPr lang="en-CA" smtClean="0"/>
              <a:pPr>
                <a:defRPr/>
              </a:pPr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1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23773A6-9612-4415-8485-C02A104B25F1}" type="slidenum">
              <a:rPr lang="en-CA" smtClean="0"/>
              <a:pPr>
                <a:defRPr/>
              </a:pPr>
              <a:t>70</a:t>
            </a:fld>
            <a:endParaRPr lang="en-CA"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2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170CA10-95B9-44A3-B4B7-257CDC31347C}" type="slidenum">
              <a:rPr lang="en-CA" smtClean="0"/>
              <a:pPr>
                <a:defRPr/>
              </a:pPr>
              <a:t>71</a:t>
            </a:fld>
            <a:endParaRPr lang="en-CA"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A86463D-5636-4010-8BCD-58ED87844C5C}" type="slidenum">
              <a:rPr lang="en-CA" smtClean="0"/>
              <a:pPr>
                <a:defRPr/>
              </a:pPr>
              <a:t>72</a:t>
            </a:fld>
            <a:endParaRPr lang="en-CA"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4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BF33849-FF83-42FC-9389-6DBE8DF83BA4}" type="slidenum">
              <a:rPr lang="en-CA" smtClean="0"/>
              <a:pPr>
                <a:defRPr/>
              </a:pPr>
              <a:t>73</a:t>
            </a:fld>
            <a:endParaRPr lang="en-CA"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589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A5F2449-D8A1-4DD9-800E-A7E1D2A9A410}" type="slidenum">
              <a:rPr lang="en-CA" smtClean="0"/>
              <a:pPr>
                <a:defRPr/>
              </a:pPr>
              <a:t>74</a:t>
            </a:fld>
            <a:endParaRPr lang="en-CA"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691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629CCF0-B0A9-4903-A732-ABBD67D73C8B}" type="slidenum">
              <a:rPr lang="en-CA" smtClean="0"/>
              <a:pPr>
                <a:defRPr/>
              </a:pPr>
              <a:t>75</a:t>
            </a:fld>
            <a:endParaRPr lang="en-CA"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7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F5C6B53-9802-432F-8707-83B3B376FD3B}" type="slidenum">
              <a:rPr lang="en-CA" smtClean="0"/>
              <a:pPr>
                <a:defRPr/>
              </a:pPr>
              <a:t>76</a:t>
            </a:fld>
            <a:endParaRPr lang="en-CA"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8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C9F6A15-EA61-4A86-AA84-6FBF9183A32D}" type="slidenum">
              <a:rPr lang="en-CA" smtClean="0"/>
              <a:pPr>
                <a:defRPr/>
              </a:pPr>
              <a:t>77</a:t>
            </a:fld>
            <a:endParaRPr lang="en-CA"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9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6B7A74D-4115-43B7-A448-49C302E8B70B}" type="slidenum">
              <a:rPr lang="en-CA" smtClean="0"/>
              <a:pPr>
                <a:defRPr/>
              </a:pPr>
              <a:t>78</a:t>
            </a:fld>
            <a:endParaRPr lang="en-CA"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1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4A3C3E6-E9BC-451E-834A-1C00978F803D}" type="slidenum">
              <a:rPr lang="en-CA" smtClean="0"/>
              <a:pPr>
                <a:defRPr/>
              </a:pPr>
              <a:t>79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23EF1CF-2DB7-4D86-9DA7-DC01AA83EC2A}" type="slidenum">
              <a:rPr lang="en-CA" smtClean="0"/>
              <a:pPr>
                <a:defRPr/>
              </a:pPr>
              <a:t>8</a:t>
            </a:fld>
            <a:endParaRPr lang="en-CA"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20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CCB4D2A-4D4C-41FC-B449-9A971DBAF169}" type="slidenum">
              <a:rPr lang="en-CA" smtClean="0"/>
              <a:pPr>
                <a:defRPr/>
              </a:pPr>
              <a:t>80</a:t>
            </a:fld>
            <a:endParaRPr lang="en-CA"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30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BCD20B-E759-4330-ABB2-F9872D363A9B}" type="slidenum">
              <a:rPr lang="en-CA" smtClean="0"/>
              <a:pPr>
                <a:defRPr/>
              </a:pPr>
              <a:t>81</a:t>
            </a:fld>
            <a:endParaRPr lang="en-CA"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9DC47D0-1A81-4DD7-B83E-922F06FA4A8A}" type="slidenum">
              <a:rPr lang="en-CA" smtClean="0"/>
              <a:pPr>
                <a:defRPr/>
              </a:pPr>
              <a:t>82</a:t>
            </a:fld>
            <a:endParaRPr lang="en-CA"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51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40EBB35-718A-4DC3-98A2-1C2BE1F0FB5B}" type="slidenum">
              <a:rPr lang="en-CA" smtClean="0"/>
              <a:pPr>
                <a:defRPr/>
              </a:pPr>
              <a:t>83</a:t>
            </a:fld>
            <a:endParaRPr lang="en-CA"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61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95C95C7-801B-4AB8-8CAF-7E813825A282}" type="slidenum">
              <a:rPr lang="en-CA" smtClean="0"/>
              <a:pPr>
                <a:defRPr/>
              </a:pPr>
              <a:t>84</a:t>
            </a:fld>
            <a:endParaRPr lang="en-CA"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7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1E4125F-1196-4E96-A34A-1137F0687914}" type="slidenum">
              <a:rPr lang="en-CA" smtClean="0"/>
              <a:pPr>
                <a:defRPr/>
              </a:pPr>
              <a:t>86</a:t>
            </a:fld>
            <a:endParaRPr lang="en-CA"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81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46D429D-3046-45BF-867F-105DBB9D2507}" type="slidenum">
              <a:rPr lang="en-CA" smtClean="0"/>
              <a:pPr>
                <a:defRPr/>
              </a:pPr>
              <a:t>87</a:t>
            </a:fld>
            <a:endParaRPr lang="en-CA"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8AB88D8-AB5F-48DB-98E9-EEBC0B734597}" type="slidenum">
              <a:rPr lang="en-CA" smtClean="0"/>
              <a:pPr>
                <a:defRPr/>
              </a:pPr>
              <a:t>88</a:t>
            </a:fld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13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E78CF68-D791-4D88-8715-4C6F52820686}" type="slidenum">
              <a:rPr lang="en-CA" smtClean="0"/>
              <a:pPr>
                <a:defRPr/>
              </a:pPr>
              <a:t>9</a:t>
            </a:fld>
            <a:endParaRPr lang="en-CA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3779838" y="260350"/>
            <a:ext cx="50403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ECE 250 </a:t>
            </a:r>
            <a:r>
              <a:rPr lang="en-US" sz="2000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Algorithms and Data Structures</a:t>
            </a:r>
          </a:p>
        </p:txBody>
      </p:sp>
      <p:sp>
        <p:nvSpPr>
          <p:cNvPr id="7" name="Text Box 14"/>
          <p:cNvSpPr txBox="1">
            <a:spLocks noChangeArrowheads="1"/>
          </p:cNvSpPr>
          <p:nvPr userDrawn="1"/>
        </p:nvSpPr>
        <p:spPr bwMode="auto">
          <a:xfrm>
            <a:off x="5472113" y="4365625"/>
            <a:ext cx="3671887" cy="227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>
            <a:spAutoFit/>
          </a:bodyPr>
          <a:lstStyle/>
          <a:p>
            <a:pPr defTabSz="457200">
              <a:spcBef>
                <a:spcPct val="20000"/>
              </a:spcBef>
              <a:defRPr/>
            </a:pP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Douglas Wilhelm Harder, </a:t>
            </a:r>
            <a:r>
              <a:rPr lang="en-US" sz="1200" b="1" kern="0" dirty="0" err="1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M.Math</a:t>
            </a: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. LEL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Department of Electrical and Computer Engineering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University of Waterloo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Waterloo, Ontario, Canada</a:t>
            </a:r>
          </a:p>
          <a:p>
            <a:pPr defTabSz="457200">
              <a:spcBef>
                <a:spcPct val="20000"/>
              </a:spcBef>
              <a:defRPr/>
            </a:pPr>
            <a:endParaRPr lang="en-US" sz="11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ece.uwaterloo.ca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 smtClean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dwharder@gmail.com</a:t>
            </a:r>
            <a:endParaRPr lang="en-US" sz="11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endParaRPr lang="en-CA" sz="900" dirty="0">
              <a:solidFill>
                <a:srgbClr val="FFFFFF"/>
              </a:solidFill>
              <a:latin typeface="Arial"/>
              <a:ea typeface="ＭＳ Ｐゴシック" charset="-128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CA" sz="900" dirty="0">
                <a:solidFill>
                  <a:srgbClr val="FFFFFF"/>
                </a:solidFill>
                <a:latin typeface="Arial"/>
                <a:ea typeface="ＭＳ Ｐゴシック" charset="-128"/>
              </a:rPr>
              <a:t>© 2006-2013 by Douglas Wilhelm Harder.  Some rights reserved.</a:t>
            </a:r>
            <a:endParaRPr lang="en-US" sz="9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endParaRPr lang="en-CA" sz="2400" dirty="0">
              <a:solidFill>
                <a:srgbClr val="FFFFFF"/>
              </a:solidFill>
              <a:latin typeface="Arial"/>
              <a:ea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8493125" y="387350"/>
            <a:ext cx="400050" cy="30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fld id="{CB04C21C-B0BC-4588-B282-CC300FAFEEC9}" type="slidenum">
              <a:rPr lang="en-CA" sz="140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>
                <a:defRPr/>
              </a:pPr>
              <a:t>‹#›</a:t>
            </a:fld>
            <a:endParaRPr lang="en-CA" sz="1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6238" y="111125"/>
            <a:ext cx="5832475" cy="365125"/>
          </a:xfrm>
          <a:prstGeom prst="rect">
            <a:avLst/>
          </a:prstGeo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rial" charset="0"/>
                <a:cs typeface="Arial" charset="0"/>
              </a:rPr>
              <a:t>A Brief Introduction to C++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CA" smtClean="0"/>
          </a:p>
        </p:txBody>
      </p:sp>
      <p:sp>
        <p:nvSpPr>
          <p:cNvPr id="3174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iming>
    <p:tnLst>
      <p:par>
        <p:cTn id="1" dur="indefinite" restart="never" nodeType="tmRoot"/>
      </p:par>
    </p:tnLst>
  </p:timing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4"/>
          <p:cNvSpPr txBox="1">
            <a:spLocks noChangeArrowheads="1"/>
          </p:cNvSpPr>
          <p:nvPr/>
        </p:nvSpPr>
        <p:spPr bwMode="auto">
          <a:xfrm>
            <a:off x="539552" y="2558504"/>
            <a:ext cx="828092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wrap="square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 sz="4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 Brief Introduction to C++</a:t>
            </a:r>
            <a:endParaRPr lang="en-US" sz="4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sequence is:</a:t>
            </a:r>
          </a:p>
          <a:p>
            <a:pPr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  		</a:t>
            </a:r>
            <a:r>
              <a:rPr lang="en-US" sz="1800" smtClean="0">
                <a:latin typeface="Arial" charset="0"/>
                <a:cs typeface="Arial" charset="0"/>
              </a:rPr>
              <a:t>file (</a:t>
            </a:r>
            <a:r>
              <a:rPr lang="en-US" sz="1800" smtClean="0">
                <a:latin typeface="Consolas" pitchFamily="49" charset="0"/>
                <a:cs typeface="Consolas" pitchFamily="49" charset="0"/>
              </a:rPr>
              <a:t>filename.cpp</a:t>
            </a:r>
            <a:r>
              <a:rPr lang="en-US" sz="1800" smtClean="0">
                <a:latin typeface="Arial" charset="0"/>
                <a:cs typeface="Arial" charset="0"/>
              </a:rPr>
              <a:t>) → preprocessor → compiler (g++)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Note, this is done automatically by the compiler:  no additional steps are necessary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At the top of any C++ program, you will see one or more directives starting with a </a:t>
            </a:r>
            <a:r>
              <a:rPr lang="en-US" b="1" smtClean="0">
                <a:latin typeface="Courier New" pitchFamily="49" charset="0"/>
                <a:cs typeface="Arial" charset="0"/>
              </a:rPr>
              <a:t>#</a:t>
            </a:r>
            <a:r>
              <a:rPr lang="en-US" smtClean="0">
                <a:latin typeface="Arial" charset="0"/>
                <a:cs typeface="Arial" charset="0"/>
              </a:rPr>
              <a:t>, </a:t>
            </a:r>
            <a:r>
              <a:rPr lang="en-US" i="1" smtClean="0">
                <a:latin typeface="Arial" charset="0"/>
                <a:cs typeface="Arial" charset="0"/>
              </a:rPr>
              <a:t>e</a:t>
            </a:r>
            <a:r>
              <a:rPr lang="en-US" smtClean="0">
                <a:latin typeface="Arial" charset="0"/>
                <a:cs typeface="Arial" charset="0"/>
              </a:rPr>
              <a:t>.</a:t>
            </a:r>
            <a:r>
              <a:rPr lang="en-US" i="1" smtClean="0">
                <a:latin typeface="Arial" charset="0"/>
                <a:cs typeface="Arial" charset="0"/>
              </a:rPr>
              <a:t>g</a:t>
            </a:r>
            <a:r>
              <a:rPr lang="en-US" smtClean="0">
                <a:latin typeface="Arial" charset="0"/>
                <a:cs typeface="Arial" charset="0"/>
              </a:rPr>
              <a:t>.,</a:t>
            </a:r>
          </a:p>
          <a:p>
            <a:pPr lvl="1"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	</a:t>
            </a:r>
            <a:r>
              <a:rPr lang="en-US" b="1" smtClean="0">
                <a:latin typeface="Courier New" pitchFamily="49" charset="0"/>
                <a:cs typeface="Arial" charset="0"/>
              </a:rPr>
              <a:t>#include &lt;iostream&gt;</a:t>
            </a:r>
          </a:p>
        </p:txBody>
      </p:sp>
    </p:spTree>
    <p:extLst>
      <p:ext uri="{BB962C8B-B14F-4D97-AF65-F5344CB8AC3E}">
        <p14:creationId xmlns:p14="http://schemas.microsoft.com/office/powerpoint/2010/main" val="514864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C++ Preprocessor</a:t>
            </a:r>
          </a:p>
        </p:txBody>
      </p:sp>
      <p:pic>
        <p:nvPicPr>
          <p:cNvPr id="14339" name="Picture 4" descr="prepr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1412875"/>
            <a:ext cx="6769100" cy="482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91461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Libraries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You will write your code in a file such as </a:t>
            </a:r>
            <a:r>
              <a:rPr lang="en-US" smtClean="0">
                <a:latin typeface="Consolas" pitchFamily="49" charset="0"/>
                <a:cs typeface="Arial" charset="0"/>
              </a:rPr>
              <a:t>Single_list.h</a:t>
            </a:r>
            <a:r>
              <a:rPr lang="en-US" smtClean="0">
                <a:latin typeface="Arial" charset="0"/>
                <a:cs typeface="Arial" charset="0"/>
              </a:rPr>
              <a:t> where you will implement a data structure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This file will be included in our tester file </a:t>
            </a:r>
            <a:r>
              <a:rPr lang="en-US" smtClean="0">
                <a:latin typeface="Consolas" pitchFamily="49" charset="0"/>
                <a:cs typeface="Arial" charset="0"/>
              </a:rPr>
              <a:t>Single_list_tester.h</a:t>
            </a:r>
            <a:r>
              <a:rPr lang="en-US" smtClean="0">
                <a:latin typeface="Arial" charset="0"/>
                <a:cs typeface="Arial" charset="0"/>
              </a:rPr>
              <a:t> with a statement such as: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	</a:t>
            </a:r>
            <a:r>
              <a:rPr lang="en-US" smtClean="0">
                <a:latin typeface="Consolas" pitchFamily="49" charset="0"/>
                <a:cs typeface="Arial" charset="0"/>
              </a:rPr>
              <a:t>#include "Single_list.h"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file 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Single_list_int_driver.cpp</a:t>
            </a:r>
            <a:r>
              <a:rPr lang="en-US" smtClean="0">
                <a:latin typeface="Arial" charset="0"/>
                <a:cs typeface="Arial" charset="0"/>
              </a:rPr>
              <a:t> then includes the tester file: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	</a:t>
            </a:r>
            <a:r>
              <a:rPr lang="en-US" smtClean="0">
                <a:latin typeface="Consolas" pitchFamily="49" charset="0"/>
                <a:cs typeface="Arial" charset="0"/>
              </a:rPr>
              <a:t>#include "Single_list_tester.h"</a:t>
            </a:r>
          </a:p>
          <a:p>
            <a:pPr>
              <a:buFont typeface="Arial" charset="0"/>
              <a:buNone/>
            </a:pPr>
            <a:endParaRPr lang="en-US" smtClean="0">
              <a:latin typeface="Consolas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5075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Libraries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You will note the difference: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Consolas" pitchFamily="49" charset="0"/>
                <a:cs typeface="Arial" charset="0"/>
              </a:rPr>
              <a:t>		#include &lt;iostream&gt;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Consolas" pitchFamily="49" charset="0"/>
                <a:cs typeface="Arial" charset="0"/>
              </a:rPr>
              <a:t>		#include "Single_list.h"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first looks for a file </a:t>
            </a:r>
            <a:r>
              <a:rPr lang="en-US" smtClean="0">
                <a:latin typeface="Consolas" pitchFamily="49" charset="0"/>
                <a:cs typeface="Arial" charset="0"/>
              </a:rPr>
              <a:t>iostream.h</a:t>
            </a:r>
            <a:r>
              <a:rPr lang="en-US" smtClean="0">
                <a:latin typeface="Arial" charset="0"/>
                <a:cs typeface="Arial" charset="0"/>
              </a:rPr>
              <a:t> which is shipped with the compiler (the standard library)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second looks in the current directory</a:t>
            </a:r>
          </a:p>
        </p:txBody>
      </p:sp>
    </p:spTree>
    <p:extLst>
      <p:ext uri="{BB962C8B-B14F-4D97-AF65-F5344CB8AC3E}">
        <p14:creationId xmlns:p14="http://schemas.microsoft.com/office/powerpoint/2010/main" val="2479956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Libraries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z="2400" smtClean="0">
                <a:latin typeface="Arial" charset="0"/>
                <a:cs typeface="Arial" charset="0"/>
              </a:rPr>
              <a:t>	</a:t>
            </a:r>
            <a:r>
              <a:rPr lang="en-US" smtClean="0">
                <a:latin typeface="Arial" charset="0"/>
                <a:cs typeface="Arial" charset="0"/>
              </a:rPr>
              <a:t>In this class, you will put all code in the header file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This is not normal practice: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Usually the header (</a:t>
            </a:r>
            <a:r>
              <a:rPr lang="en-US" smtClean="0">
                <a:latin typeface="Consolas" pitchFamily="49" charset="0"/>
                <a:cs typeface="Arial" charset="0"/>
              </a:rPr>
              <a:t>.h</a:t>
            </a:r>
            <a:r>
              <a:rPr lang="en-US" smtClean="0">
                <a:latin typeface="Arial" charset="0"/>
                <a:cs typeface="Arial" charset="0"/>
              </a:rPr>
              <a:t>) file only contains declarations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 definitions (the actual implementations) are stored in a related file and compiled into an object file</a:t>
            </a:r>
          </a:p>
        </p:txBody>
      </p:sp>
    </p:spTree>
    <p:extLst>
      <p:ext uri="{BB962C8B-B14F-4D97-AF65-F5344CB8AC3E}">
        <p14:creationId xmlns:p14="http://schemas.microsoft.com/office/powerpoint/2010/main" val="4603946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C++ Preprocessor</a:t>
            </a:r>
          </a:p>
        </p:txBody>
      </p:sp>
      <p:pic>
        <p:nvPicPr>
          <p:cNvPr id="18435" name="Picture 5" descr="lin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1225550"/>
            <a:ext cx="5688013" cy="5497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4636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With all these includes, it is always necessary to avoid the same file being included twice, otherwise you have duplicate definitions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This is done with guard statements:</a:t>
            </a:r>
          </a:p>
          <a:p>
            <a:pPr lvl="2">
              <a:buFontTx/>
              <a:buNone/>
            </a:pPr>
            <a:r>
              <a:rPr lang="en-US" sz="2000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#ifndef SINGLE_LIST_H</a:t>
            </a:r>
          </a:p>
          <a:p>
            <a:pPr lvl="2">
              <a:buFontTx/>
              <a:buNone/>
            </a:pPr>
            <a:r>
              <a:rPr lang="en-US" sz="2000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#define SINGLE_LIST_H</a:t>
            </a:r>
          </a:p>
          <a:p>
            <a:pPr lvl="2">
              <a:buFontTx/>
              <a:buNone/>
            </a:pPr>
            <a:endParaRPr lang="en-US" sz="2000" smtClean="0">
              <a:solidFill>
                <a:srgbClr val="FF0000"/>
              </a:solidFill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2000" smtClean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sz="2000" smtClean="0">
                <a:latin typeface="Consolas" pitchFamily="49" charset="0"/>
                <a:cs typeface="Arial" charset="0"/>
              </a:rPr>
              <a:t>class Single_list {</a:t>
            </a:r>
          </a:p>
          <a:p>
            <a:pPr lvl="2">
              <a:buFontTx/>
              <a:buNone/>
            </a:pPr>
            <a:r>
              <a:rPr lang="en-US" sz="2000" smtClean="0">
                <a:latin typeface="Consolas" pitchFamily="49" charset="0"/>
                <a:cs typeface="Arial" charset="0"/>
              </a:rPr>
              <a:t>	///...</a:t>
            </a:r>
          </a:p>
          <a:p>
            <a:pPr lvl="2">
              <a:buFontTx/>
              <a:buNone/>
            </a:pPr>
            <a:r>
              <a:rPr lang="en-US" sz="2000" smtClean="0">
                <a:latin typeface="Consolas" pitchFamily="49" charset="0"/>
                <a:cs typeface="Arial" charset="0"/>
              </a:rPr>
              <a:t>};</a:t>
            </a:r>
          </a:p>
          <a:p>
            <a:pPr lvl="2">
              <a:buFontTx/>
              <a:buNone/>
            </a:pPr>
            <a:endParaRPr lang="en-US" sz="200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2000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#endif</a:t>
            </a:r>
          </a:p>
          <a:p>
            <a:endParaRPr lang="en-US" sz="1600" smtClean="0">
              <a:solidFill>
                <a:srgbClr val="FF0000"/>
              </a:solidFill>
              <a:latin typeface="Consolas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1365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This class definition contains only the signatures (or </a:t>
            </a:r>
            <a:r>
              <a:rPr lang="en-US" i="1" smtClean="0">
                <a:latin typeface="Arial" charset="0"/>
                <a:cs typeface="Arial" charset="0"/>
              </a:rPr>
              <a:t>prototypes</a:t>
            </a:r>
            <a:r>
              <a:rPr lang="en-US" smtClean="0">
                <a:latin typeface="Arial" charset="0"/>
                <a:cs typeface="Arial" charset="0"/>
              </a:rPr>
              <a:t>) of the operations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actual member function definitions may be defined elsewhere, either in: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 same file, or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Another file which is compiled into an object file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We will use the first method</a:t>
            </a:r>
          </a:p>
        </p:txBody>
      </p:sp>
    </p:spTree>
    <p:extLst>
      <p:ext uri="{BB962C8B-B14F-4D97-AF65-F5344CB8AC3E}">
        <p14:creationId xmlns:p14="http://schemas.microsoft.com/office/powerpoint/2010/main" val="23920155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Another difference is the unit of compilation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In C#, the class was the basis of compiling executable code: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sz="1600" b="1" smtClean="0">
              <a:latin typeface="Courier New" pitchFamily="49" charset="0"/>
              <a:cs typeface="Arial" charset="0"/>
            </a:endParaRP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class TestProgram {</a:t>
            </a: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80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public static void Main()</a:t>
            </a:r>
            <a:r>
              <a:rPr lang="en-US" sz="1800" smtClean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    System.Console.WriteLine( "Hello World" );</a:t>
            </a:r>
          </a:p>
          <a:p>
            <a:pPr lvl="2">
              <a:spcBef>
                <a:spcPct val="0"/>
              </a:spcBef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}</a:t>
            </a:r>
          </a:p>
          <a:p>
            <a:pPr lvl="2"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existence of a function with the signature</a:t>
            </a:r>
          </a:p>
          <a:p>
            <a:pPr algn="ctr"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 </a:t>
            </a:r>
            <a:r>
              <a:rPr lang="en-US" sz="180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public static void Main();</a:t>
            </a:r>
            <a:endParaRPr lang="en-US" sz="1600" smtClean="0">
              <a:solidFill>
                <a:srgbClr val="D200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determines whether or not a class can be compiled into an executable</a:t>
            </a:r>
          </a:p>
          <a:p>
            <a:pPr>
              <a:buFontTx/>
              <a:buNone/>
            </a:pPr>
            <a:endParaRPr lang="en-US" b="1" smtClean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281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In C/C++, the file is the base unit of compilation: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Any </a:t>
            </a:r>
            <a:r>
              <a:rPr lang="en-US" smtClean="0">
                <a:latin typeface="Consolas" pitchFamily="49" charset="0"/>
                <a:cs typeface="Arial" charset="0"/>
              </a:rPr>
              <a:t>.cpp</a:t>
            </a:r>
            <a:r>
              <a:rPr lang="en-US" smtClean="0">
                <a:latin typeface="Arial" charset="0"/>
                <a:cs typeface="Arial" charset="0"/>
              </a:rPr>
              <a:t> file may be compiled into object code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Only files containing an 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int main()</a:t>
            </a:r>
            <a:r>
              <a:rPr lang="en-US" smtClean="0">
                <a:latin typeface="Arial" charset="0"/>
                <a:cs typeface="Arial" charset="0"/>
              </a:rPr>
              <a:t> function can be compiled into an executable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signature of main is:</a:t>
            </a:r>
          </a:p>
          <a:p>
            <a:pPr lvl="1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 int main () {</a:t>
            </a:r>
          </a:p>
          <a:p>
            <a:pPr lvl="1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     // does some stuff</a:t>
            </a:r>
          </a:p>
          <a:p>
            <a:pPr lvl="1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     return 0;</a:t>
            </a:r>
          </a:p>
          <a:p>
            <a:pPr lvl="1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operating system is expecting a return value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Usually 0</a:t>
            </a:r>
          </a:p>
        </p:txBody>
      </p:sp>
    </p:spTree>
    <p:extLst>
      <p:ext uri="{BB962C8B-B14F-4D97-AF65-F5344CB8AC3E}">
        <p14:creationId xmlns:p14="http://schemas.microsoft.com/office/powerpoint/2010/main" val="776089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A Brief Introduction to C++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We will provide a brief overview of C++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Many of the statements in C++ are very similar to C#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It is assumed you remember these from ECE 150</a:t>
            </a:r>
          </a:p>
        </p:txBody>
      </p:sp>
    </p:spTree>
    <p:extLst>
      <p:ext uri="{BB962C8B-B14F-4D97-AF65-F5344CB8AC3E}">
        <p14:creationId xmlns:p14="http://schemas.microsoft.com/office/powerpoint/2010/main" val="365978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This file (</a:t>
            </a:r>
            <a:r>
              <a:rPr lang="en-US" sz="1800" b="1" smtClean="0">
                <a:latin typeface="Courier New" pitchFamily="49" charset="0"/>
                <a:cs typeface="Arial" charset="0"/>
              </a:rPr>
              <a:t>example.cpp</a:t>
            </a:r>
            <a:r>
              <a:rPr lang="en-US" smtClean="0">
                <a:latin typeface="Arial" charset="0"/>
                <a:cs typeface="Arial" charset="0"/>
              </a:rPr>
              <a:t>) contains two functions</a:t>
            </a:r>
          </a:p>
          <a:p>
            <a:pPr>
              <a:buFontTx/>
              <a:buNone/>
            </a:pPr>
            <a:endParaRPr lang="en-US" sz="1400" b="1" smtClean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#include&lt;iostream&gt;</a:t>
            </a:r>
          </a:p>
          <a:p>
            <a:pPr lvl="2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using namespace std;</a:t>
            </a:r>
          </a:p>
          <a:p>
            <a:pPr lvl="2">
              <a:buFontTx/>
              <a:buNone/>
            </a:pPr>
            <a:endParaRPr lang="en-US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 sqr( int n )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 {     </a:t>
            </a:r>
            <a:r>
              <a:rPr lang="en-US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// Function declaration and definition</a:t>
            </a:r>
          </a:p>
          <a:p>
            <a:pPr lvl="2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 return n*n;</a:t>
            </a:r>
          </a:p>
          <a:p>
            <a:pPr lvl="2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2">
              <a:buFontTx/>
              <a:buNone/>
            </a:pPr>
            <a:endParaRPr lang="en-US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 main()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 cout &lt;&lt; "The square of 3 is " &lt;&lt; sqr(3) &lt;&lt; endl;</a:t>
            </a:r>
          </a:p>
          <a:p>
            <a:pPr lvl="2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 return 0;</a:t>
            </a:r>
          </a:p>
          <a:p>
            <a:pPr lvl="2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065163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  <a:defRPr/>
            </a:pPr>
            <a:r>
              <a:rPr lang="en-US" dirty="0" smtClean="0">
                <a:latin typeface="Arial" charset="0"/>
                <a:cs typeface="Arial" charset="0"/>
              </a:rPr>
              <a:t>	To compile this file, we execute on the command line:</a:t>
            </a:r>
            <a:r>
              <a:rPr lang="en-US" sz="1800" b="1" dirty="0" smtClean="0">
                <a:latin typeface="Courier New" pitchFamily="49" charset="0"/>
                <a:cs typeface="Arial" charset="0"/>
              </a:rPr>
              <a:t> </a:t>
            </a:r>
          </a:p>
          <a:p>
            <a:pPr lvl="2">
              <a:buFontTx/>
              <a:buNone/>
              <a:defRPr/>
            </a:pPr>
            <a:r>
              <a:rPr lang="en-US" sz="1800" dirty="0" smtClean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{ecelinux:1} </a:t>
            </a: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g++ example.cpp                </a:t>
            </a:r>
          </a:p>
          <a:p>
            <a:pPr lvl="2">
              <a:buFontTx/>
              <a:buNone/>
              <a:defRPr/>
            </a:pPr>
            <a:r>
              <a:rPr lang="en-US" sz="1800" dirty="0" smtClean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{ecelinux:2} </a:t>
            </a:r>
            <a:r>
              <a:rPr lang="en-US" sz="1800" dirty="0" err="1" smtClean="0">
                <a:latin typeface="Consolas" pitchFamily="49" charset="0"/>
                <a:cs typeface="Consolas" pitchFamily="49" charset="0"/>
              </a:rPr>
              <a:t>ls</a:t>
            </a:r>
            <a:endParaRPr lang="en-US" sz="18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 err="1" smtClean="0">
                <a:latin typeface="Consolas" pitchFamily="49" charset="0"/>
                <a:cs typeface="Consolas" pitchFamily="49" charset="0"/>
              </a:rPr>
              <a:t>a.out</a:t>
            </a: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       example.cpp</a:t>
            </a:r>
          </a:p>
          <a:p>
            <a:pPr lvl="2">
              <a:buFontTx/>
              <a:buNone/>
              <a:defRPr/>
            </a:pPr>
            <a:r>
              <a:rPr lang="en-US" sz="1800" dirty="0" smtClean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{ecelinux:3} </a:t>
            </a:r>
            <a:r>
              <a:rPr lang="en-US" sz="1800" dirty="0" smtClean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./</a:t>
            </a:r>
            <a:r>
              <a:rPr lang="en-US" sz="1800" dirty="0" err="1" smtClean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a.out</a:t>
            </a:r>
            <a:endParaRPr lang="en-US" sz="1800" dirty="0" smtClean="0">
              <a:solidFill>
                <a:srgbClr val="7030A0"/>
              </a:solidFill>
              <a:latin typeface="Consolas" pitchFamily="49" charset="0"/>
              <a:cs typeface="Consolas" pitchFamily="49" charset="0"/>
            </a:endParaRPr>
          </a:p>
          <a:p>
            <a:pPr lvl="2">
              <a:spcBef>
                <a:spcPct val="0"/>
              </a:spcBef>
              <a:buFontTx/>
              <a:buNone/>
              <a:defRPr/>
            </a:pP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The square of 3 is 9</a:t>
            </a:r>
          </a:p>
          <a:p>
            <a:pPr lvl="2">
              <a:buFontTx/>
              <a:buNone/>
              <a:defRPr/>
            </a:pPr>
            <a:r>
              <a:rPr lang="en-US" sz="1800" dirty="0" smtClean="0">
                <a:solidFill>
                  <a:schemeClr val="bg1">
                    <a:lumMod val="65000"/>
                  </a:schemeClr>
                </a:solidFill>
                <a:latin typeface="Consolas" pitchFamily="49" charset="0"/>
                <a:cs typeface="Consolas" pitchFamily="49" charset="0"/>
              </a:rPr>
              <a:t>{ecelinux:4}</a:t>
            </a:r>
          </a:p>
        </p:txBody>
      </p:sp>
    </p:spTree>
    <p:extLst>
      <p:ext uri="{BB962C8B-B14F-4D97-AF65-F5344CB8AC3E}">
        <p14:creationId xmlns:p14="http://schemas.microsoft.com/office/powerpoint/2010/main" val="29053184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File as the Unit of Compilation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dirty="0" smtClean="0">
                <a:latin typeface="Arial" charset="0"/>
                <a:cs typeface="Arial" charset="0"/>
              </a:rPr>
              <a:t>	This is an alternate form:</a:t>
            </a:r>
          </a:p>
          <a:p>
            <a:pPr>
              <a:buFontTx/>
              <a:buNone/>
            </a:pPr>
            <a:endParaRPr lang="en-US" sz="1400" b="1" dirty="0" smtClean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#include&lt;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iostream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&gt;</a:t>
            </a:r>
          </a:p>
          <a:p>
            <a:pPr lvl="2">
              <a:buFontTx/>
              <a:buNone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using namespace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std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2">
              <a:buFontTx/>
              <a:buNone/>
            </a:pP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 err="1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sqr</a:t>
            </a:r>
            <a:r>
              <a:rPr lang="en-US" sz="1400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( </a:t>
            </a:r>
            <a:r>
              <a:rPr lang="en-US" sz="1400" dirty="0" err="1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);                // Function declaration</a:t>
            </a: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 err="1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main()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2">
              <a:buFontTx/>
              <a:buNone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cout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&lt;&lt; "The square of 3 is " &lt;&lt;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sqr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(3) &lt;&lt;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endl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2">
              <a:buFontTx/>
              <a:buNone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return 0;</a:t>
            </a:r>
          </a:p>
          <a:p>
            <a:pPr lvl="2">
              <a:buFontTx/>
              <a:buNone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 lvl="2">
              <a:buFontTx/>
              <a:buNone/>
            </a:pP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 err="1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sqr</a:t>
            </a:r>
            <a:r>
              <a:rPr lang="en-US" sz="1400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( </a:t>
            </a:r>
            <a:r>
              <a:rPr lang="en-US" sz="1400" dirty="0" err="1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z="1400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 n )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{             </a:t>
            </a:r>
            <a:r>
              <a:rPr lang="en-US" sz="1400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// Function definition</a:t>
            </a: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 lvl="2">
              <a:buFontTx/>
              <a:buNone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return n*n;                </a:t>
            </a:r>
            <a:r>
              <a:rPr lang="en-US" sz="14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// The definition can be in another file</a:t>
            </a:r>
          </a:p>
          <a:p>
            <a:pPr lvl="2">
              <a:buFontTx/>
              <a:buNone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400" b="1" dirty="0" smtClean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6890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Variables defined: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In functions are </a:t>
            </a:r>
            <a:r>
              <a:rPr lang="en-US" i="1" smtClean="0">
                <a:latin typeface="Arial" charset="0"/>
                <a:cs typeface="Arial" charset="0"/>
              </a:rPr>
              <a:t>local variables</a:t>
            </a:r>
            <a:endParaRPr lang="en-US" smtClean="0">
              <a:latin typeface="Arial" charset="0"/>
              <a:cs typeface="Arial" charset="0"/>
            </a:endParaRP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In classes are </a:t>
            </a:r>
            <a:r>
              <a:rPr lang="en-US" i="1" smtClean="0">
                <a:latin typeface="Arial" charset="0"/>
                <a:cs typeface="Arial" charset="0"/>
              </a:rPr>
              <a:t>member variables</a:t>
            </a:r>
            <a:endParaRPr lang="en-US" smtClean="0">
              <a:latin typeface="Arial" charset="0"/>
              <a:cs typeface="Arial" charset="0"/>
            </a:endParaRP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Elsewhere are </a:t>
            </a:r>
            <a:r>
              <a:rPr lang="en-US" i="1" smtClean="0">
                <a:latin typeface="Arial" charset="0"/>
                <a:cs typeface="Arial" charset="0"/>
              </a:rPr>
              <a:t>global variables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Functions defined: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In classes are </a:t>
            </a:r>
            <a:r>
              <a:rPr lang="en-US" i="1" smtClean="0">
                <a:latin typeface="Arial" charset="0"/>
                <a:cs typeface="Arial" charset="0"/>
              </a:rPr>
              <a:t>member functions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Elsewhere are </a:t>
            </a:r>
            <a:r>
              <a:rPr lang="en-US" i="1" smtClean="0">
                <a:latin typeface="Arial" charset="0"/>
                <a:cs typeface="Arial" charset="0"/>
              </a:rPr>
              <a:t>global functions</a:t>
            </a: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In all these cases, the keyword </a:t>
            </a:r>
            <a:r>
              <a:rPr lang="en-US" b="1" smtClean="0">
                <a:latin typeface="Consolas" pitchFamily="49" charset="0"/>
                <a:cs typeface="Arial" charset="0"/>
              </a:rPr>
              <a:t>static</a:t>
            </a:r>
            <a:r>
              <a:rPr lang="en-US" smtClean="0">
                <a:latin typeface="Arial" charset="0"/>
                <a:cs typeface="Arial" charset="0"/>
              </a:rPr>
              <a:t> can modify the scope</a:t>
            </a:r>
          </a:p>
        </p:txBody>
      </p:sp>
    </p:spTree>
    <p:extLst>
      <p:ext uri="{BB962C8B-B14F-4D97-AF65-F5344CB8AC3E}">
        <p14:creationId xmlns:p14="http://schemas.microsoft.com/office/powerpoint/2010/main" val="33368593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Global variables/variables cause problems, especially in large projects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Hundreds of employees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Dozens of projects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Everyone wanting a function </a:t>
            </a:r>
            <a:r>
              <a:rPr lang="en-US" smtClean="0">
                <a:latin typeface="Consolas" pitchFamily="49" charset="0"/>
                <a:cs typeface="Arial" charset="0"/>
              </a:rPr>
              <a:t>init()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In C++ (and XML), this is solved using namespaces</a:t>
            </a:r>
          </a:p>
          <a:p>
            <a:pPr>
              <a:buFontTx/>
              <a:buNone/>
            </a:pPr>
            <a:endParaRPr lang="en-US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7591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charset="0"/>
              <a:buNone/>
              <a:defRPr/>
            </a:pPr>
            <a:r>
              <a:rPr lang="en-US" dirty="0" smtClean="0">
                <a:latin typeface="Arial" charset="0"/>
                <a:cs typeface="Arial" charset="0"/>
              </a:rPr>
              <a:t>	A namespace adds an extra </a:t>
            </a:r>
            <a:r>
              <a:rPr lang="en-CA" dirty="0" smtClean="0">
                <a:latin typeface="Arial" charset="0"/>
                <a:cs typeface="Arial" charset="0"/>
              </a:rPr>
              <a:t>disambiguation between similar names</a:t>
            </a:r>
            <a:endParaRPr lang="en-US" b="1" dirty="0" smtClean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  <a:defRPr/>
            </a:pPr>
            <a:r>
              <a:rPr lang="en-US" b="1" dirty="0" smtClean="0">
                <a:latin typeface="Courier New" pitchFamily="49" charset="0"/>
                <a:cs typeface="Arial" charset="0"/>
              </a:rPr>
              <a:t>namespace </a:t>
            </a:r>
            <a:r>
              <a:rPr lang="en-US" b="1" dirty="0" err="1" smtClean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ca_uwaterloo_dwharder</a:t>
            </a:r>
            <a:r>
              <a:rPr lang="en-US" b="1" dirty="0" smtClean="0">
                <a:latin typeface="Courier New" pitchFamily="49" charset="0"/>
                <a:cs typeface="Arial" charset="0"/>
              </a:rPr>
              <a:t> {</a:t>
            </a:r>
          </a:p>
          <a:p>
            <a:pPr lvl="2">
              <a:buFontTx/>
              <a:buNone/>
              <a:defRPr/>
            </a:pPr>
            <a:r>
              <a:rPr lang="en-US" b="1" dirty="0" smtClean="0">
                <a:latin typeface="Courier New" pitchFamily="49" charset="0"/>
                <a:cs typeface="Arial" charset="0"/>
              </a:rPr>
              <a:t>    </a:t>
            </a:r>
            <a:r>
              <a:rPr lang="en-US" b="1" dirty="0" err="1" smtClean="0">
                <a:latin typeface="Courier New" pitchFamily="49" charset="0"/>
                <a:cs typeface="Arial" charset="0"/>
              </a:rPr>
              <a:t>int</a:t>
            </a:r>
            <a:r>
              <a:rPr lang="en-US" b="1" dirty="0" smtClean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 n</a:t>
            </a:r>
            <a:r>
              <a:rPr lang="en-US" b="1" dirty="0" smtClean="0">
                <a:latin typeface="Courier New" pitchFamily="49" charset="0"/>
                <a:cs typeface="Arial" charset="0"/>
              </a:rPr>
              <a:t> = 4;</a:t>
            </a:r>
          </a:p>
          <a:p>
            <a:pPr lvl="2">
              <a:buFontTx/>
              <a:buNone/>
              <a:defRPr/>
            </a:pPr>
            <a:r>
              <a:rPr lang="en-US" b="1" dirty="0" smtClean="0">
                <a:latin typeface="Courier New" pitchFamily="49" charset="0"/>
                <a:cs typeface="Arial" charset="0"/>
              </a:rPr>
              <a:t>    double </a:t>
            </a:r>
            <a:r>
              <a:rPr lang="en-US" b="1" dirty="0" smtClean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mean</a:t>
            </a:r>
            <a:r>
              <a:rPr lang="en-US" b="1" dirty="0" smtClean="0">
                <a:latin typeface="Courier New" pitchFamily="49" charset="0"/>
                <a:cs typeface="Arial" charset="0"/>
              </a:rPr>
              <a:t> = 2.34567;</a:t>
            </a:r>
          </a:p>
          <a:p>
            <a:pPr lvl="2">
              <a:buFontTx/>
              <a:buNone/>
              <a:defRPr/>
            </a:pPr>
            <a:endParaRPr lang="en-US" b="1" dirty="0" smtClean="0"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  <a:defRPr/>
            </a:pPr>
            <a:r>
              <a:rPr lang="en-US" b="1" dirty="0" smtClean="0">
                <a:latin typeface="Courier New" pitchFamily="49" charset="0"/>
                <a:cs typeface="Arial" charset="0"/>
              </a:rPr>
              <a:t>    void </a:t>
            </a:r>
            <a:r>
              <a:rPr lang="en-US" b="1" dirty="0" smtClean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init</a:t>
            </a:r>
            <a:r>
              <a:rPr lang="en-US" b="1" dirty="0" smtClean="0">
                <a:latin typeface="Courier New" pitchFamily="49" charset="0"/>
                <a:cs typeface="Arial" charset="0"/>
              </a:rPr>
              <a:t>() {</a:t>
            </a:r>
          </a:p>
          <a:p>
            <a:pPr lvl="2">
              <a:buFontTx/>
              <a:buNone/>
              <a:defRPr/>
            </a:pPr>
            <a:r>
              <a:rPr lang="en-US" b="1" dirty="0" smtClean="0">
                <a:latin typeface="Courier New" pitchFamily="49" charset="0"/>
                <a:cs typeface="Arial" charset="0"/>
              </a:rPr>
              <a:t>        // Does something...</a:t>
            </a:r>
          </a:p>
          <a:p>
            <a:pPr lvl="2">
              <a:buFontTx/>
              <a:buNone/>
              <a:defRPr/>
            </a:pPr>
            <a:r>
              <a:rPr lang="en-US" b="1" dirty="0" smtClean="0">
                <a:latin typeface="Courier New" pitchFamily="49" charset="0"/>
                <a:cs typeface="Arial" charset="0"/>
              </a:rPr>
              <a:t>    }</a:t>
            </a:r>
          </a:p>
          <a:p>
            <a:pPr lvl="2">
              <a:buFontTx/>
              <a:buNone/>
              <a:defRPr/>
            </a:pPr>
            <a:r>
              <a:rPr lang="en-US" b="1" dirty="0" smtClean="0">
                <a:latin typeface="Courier New" pitchFamily="49" charset="0"/>
                <a:cs typeface="Arial" charset="0"/>
              </a:rPr>
              <a:t>}</a:t>
            </a:r>
          </a:p>
          <a:p>
            <a:pPr>
              <a:buFont typeface="Arial" charset="0"/>
              <a:buNone/>
              <a:defRPr/>
            </a:pPr>
            <a:r>
              <a:rPr lang="en-CA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  <a:defRPr/>
            </a:pPr>
            <a:r>
              <a:rPr lang="en-CA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	There are two means of accessing these global variables and functions outside of this namespace:</a:t>
            </a:r>
          </a:p>
          <a:p>
            <a:pPr lvl="1">
              <a:defRPr/>
            </a:pPr>
            <a:r>
              <a:rPr lang="en-CA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The namespace as a prefix:     </a:t>
            </a:r>
            <a:r>
              <a:rPr lang="en-US" dirty="0" err="1" smtClean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ca_uwaterloo_dwharder</a:t>
            </a:r>
            <a:r>
              <a:rPr lang="en-US" dirty="0" smtClean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::init()</a:t>
            </a:r>
          </a:p>
          <a:p>
            <a:pPr lvl="1">
              <a:defRPr/>
            </a:pPr>
            <a:r>
              <a:rPr lang="en-CA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The </a:t>
            </a:r>
            <a:r>
              <a:rPr lang="en-CA" dirty="0" smtClean="0">
                <a:solidFill>
                  <a:srgbClr val="000000"/>
                </a:solidFill>
                <a:latin typeface="Consolas" pitchFamily="49" charset="0"/>
                <a:cs typeface="Arial" charset="0"/>
              </a:rPr>
              <a:t>using</a:t>
            </a:r>
            <a:r>
              <a:rPr lang="en-CA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 statement:</a:t>
            </a:r>
          </a:p>
          <a:p>
            <a:pPr lvl="1">
              <a:buFont typeface="Arial" charset="0"/>
              <a:buNone/>
              <a:defRPr/>
            </a:pPr>
            <a:r>
              <a:rPr lang="en-US" dirty="0" smtClean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       using namespace </a:t>
            </a:r>
            <a:r>
              <a:rPr lang="en-US" dirty="0" err="1" smtClean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ca_uwaterloo_dwharder</a:t>
            </a:r>
            <a:r>
              <a:rPr lang="en-US" dirty="0" smtClean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5469205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Namespaces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You will only need this for the standard name space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All variables and functions in the standard library are in the </a:t>
            </a:r>
            <a:r>
              <a:rPr lang="en-US" b="1" smtClean="0">
                <a:latin typeface="Consolas" pitchFamily="49" charset="0"/>
                <a:cs typeface="Arial" charset="0"/>
              </a:rPr>
              <a:t>std</a:t>
            </a:r>
            <a:r>
              <a:rPr lang="en-US" smtClean="0">
                <a:latin typeface="Arial" charset="0"/>
                <a:cs typeface="Arial" charset="0"/>
              </a:rPr>
              <a:t> namespace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		#include &lt;iostream&gt;</a:t>
            </a:r>
          </a:p>
          <a:p>
            <a:pPr>
              <a:buFont typeface="Arial" charset="0"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		</a:t>
            </a:r>
            <a:r>
              <a:rPr lang="en-US" sz="1800" smtClean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std::</a:t>
            </a:r>
            <a:r>
              <a:rPr lang="en-US" sz="1800" smtClean="0">
                <a:latin typeface="Consolas" pitchFamily="49" charset="0"/>
                <a:cs typeface="Arial" charset="0"/>
              </a:rPr>
              <a:t>cout &lt;&lt; "Hello world!" &lt;&lt; </a:t>
            </a:r>
            <a:r>
              <a:rPr lang="en-US" sz="1800" smtClean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std::</a:t>
            </a:r>
            <a:r>
              <a:rPr lang="en-US" sz="1800" smtClean="0">
                <a:latin typeface="Consolas" pitchFamily="49" charset="0"/>
                <a:cs typeface="Arial" charset="0"/>
              </a:rPr>
              <a:t>endl;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        </a:t>
            </a:r>
            <a:r>
              <a:rPr lang="en-US" sz="1600" smtClean="0">
                <a:latin typeface="Consolas" pitchFamily="49" charset="0"/>
                <a:cs typeface="Arial" charset="0"/>
              </a:rPr>
              <a:t>	#include &lt;iostream&gt;</a:t>
            </a:r>
          </a:p>
          <a:p>
            <a:pPr>
              <a:buFont typeface="Arial" charset="0"/>
              <a:buNone/>
            </a:pPr>
            <a:r>
              <a:rPr lang="en-US" sz="1600" smtClean="0">
                <a:latin typeface="Consolas" pitchFamily="49" charset="0"/>
                <a:cs typeface="Arial" charset="0"/>
              </a:rPr>
              <a:t>		using namespace </a:t>
            </a:r>
            <a:r>
              <a:rPr lang="en-US" sz="1600" smtClean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std</a:t>
            </a:r>
            <a:r>
              <a:rPr lang="en-US" sz="1600" smtClean="0">
                <a:latin typeface="Consolas" pitchFamily="49" charset="0"/>
                <a:cs typeface="Arial" charset="0"/>
              </a:rPr>
              <a:t>;            // never used in production code</a:t>
            </a:r>
          </a:p>
          <a:p>
            <a:pPr>
              <a:buFont typeface="Arial" charset="0"/>
              <a:buNone/>
            </a:pPr>
            <a:endParaRPr lang="en-US" sz="1600" smtClean="0">
              <a:latin typeface="Consolas" pitchFamily="49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z="1600" smtClean="0">
                <a:latin typeface="Consolas" pitchFamily="49" charset="0"/>
                <a:cs typeface="Arial" charset="0"/>
              </a:rPr>
              <a:t>		cout &lt;&lt; "Hello world!" &lt;&lt; endl;</a:t>
            </a:r>
            <a:endParaRPr lang="en-US" sz="1600" b="1" smtClean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945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Printing in C++ is done through overloading the </a:t>
            </a:r>
            <a:r>
              <a:rPr lang="en-US" b="1" smtClean="0">
                <a:latin typeface="Courier New" pitchFamily="49" charset="0"/>
                <a:cs typeface="Arial" charset="0"/>
              </a:rPr>
              <a:t>&lt;&lt;</a:t>
            </a:r>
            <a:r>
              <a:rPr lang="en-US" smtClean="0">
                <a:latin typeface="Arial" charset="0"/>
                <a:cs typeface="Arial" charset="0"/>
              </a:rPr>
              <a:t> operator:</a:t>
            </a:r>
          </a:p>
          <a:p>
            <a:pPr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	</a:t>
            </a:r>
            <a:r>
              <a:rPr lang="en-US" b="1" smtClean="0">
                <a:latin typeface="Courier New" pitchFamily="49" charset="0"/>
                <a:cs typeface="Arial" charset="0"/>
              </a:rPr>
              <a:t>cout &lt;&lt; 3;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If the left-hand argument of </a:t>
            </a:r>
            <a:r>
              <a:rPr lang="en-US" b="1" smtClean="0">
                <a:latin typeface="Courier New" pitchFamily="49" charset="0"/>
                <a:cs typeface="Arial" charset="0"/>
              </a:rPr>
              <a:t>&lt;&lt;</a:t>
            </a:r>
            <a:r>
              <a:rPr lang="en-US" smtClean="0">
                <a:latin typeface="Arial" charset="0"/>
                <a:cs typeface="Arial" charset="0"/>
              </a:rPr>
              <a:t> is an object of type </a:t>
            </a:r>
            <a:r>
              <a:rPr lang="en-US" b="1" smtClean="0">
                <a:latin typeface="Courier New" pitchFamily="49" charset="0"/>
                <a:cs typeface="Arial" charset="0"/>
              </a:rPr>
              <a:t>ostream</a:t>
            </a:r>
            <a:r>
              <a:rPr lang="en-US" smtClean="0">
                <a:latin typeface="Arial" charset="0"/>
                <a:cs typeface="Arial" charset="0"/>
              </a:rPr>
              <a:t> (</a:t>
            </a:r>
            <a:r>
              <a:rPr lang="en-US" i="1" smtClean="0">
                <a:latin typeface="Arial" charset="0"/>
                <a:cs typeface="Arial" charset="0"/>
              </a:rPr>
              <a:t>o</a:t>
            </a:r>
            <a:r>
              <a:rPr lang="en-US" smtClean="0">
                <a:latin typeface="Arial" charset="0"/>
                <a:cs typeface="Arial" charset="0"/>
              </a:rPr>
              <a:t>utput </a:t>
            </a:r>
            <a:r>
              <a:rPr lang="en-US" i="1" smtClean="0">
                <a:latin typeface="Arial" charset="0"/>
                <a:cs typeface="Arial" charset="0"/>
              </a:rPr>
              <a:t>stream</a:t>
            </a:r>
            <a:r>
              <a:rPr lang="en-US" smtClean="0">
                <a:latin typeface="Arial" charset="0"/>
                <a:cs typeface="Arial" charset="0"/>
              </a:rPr>
              <a:t>) and the right-hand argument is a </a:t>
            </a:r>
            <a:r>
              <a:rPr lang="en-US" b="1" smtClean="0">
                <a:latin typeface="Courier New" pitchFamily="49" charset="0"/>
                <a:cs typeface="Arial" charset="0"/>
              </a:rPr>
              <a:t>double</a:t>
            </a:r>
            <a:r>
              <a:rPr lang="en-US" smtClean="0">
                <a:latin typeface="Arial" charset="0"/>
                <a:cs typeface="Arial" charset="0"/>
              </a:rPr>
              <a:t>, </a:t>
            </a:r>
            <a:r>
              <a:rPr lang="en-US" b="1" smtClean="0">
                <a:latin typeface="Courier New" pitchFamily="49" charset="0"/>
                <a:cs typeface="Arial" charset="0"/>
              </a:rPr>
              <a:t>int</a:t>
            </a:r>
            <a:r>
              <a:rPr lang="en-US" smtClean="0">
                <a:latin typeface="Arial" charset="0"/>
                <a:cs typeface="Arial" charset="0"/>
              </a:rPr>
              <a:t>, </a:t>
            </a:r>
            <a:r>
              <a:rPr lang="en-US" b="1" smtClean="0">
                <a:latin typeface="Courier New" pitchFamily="49" charset="0"/>
                <a:cs typeface="Arial" charset="0"/>
              </a:rPr>
              <a:t>string</a:t>
            </a:r>
            <a:r>
              <a:rPr lang="en-US" smtClean="0">
                <a:latin typeface="Arial" charset="0"/>
                <a:cs typeface="Arial" charset="0"/>
              </a:rPr>
              <a:t>, etc., an appropriate function which prints the object is called</a:t>
            </a:r>
          </a:p>
        </p:txBody>
      </p:sp>
    </p:spTree>
    <p:extLst>
      <p:ext uri="{BB962C8B-B14F-4D97-AF65-F5344CB8AC3E}">
        <p14:creationId xmlns:p14="http://schemas.microsoft.com/office/powerpoint/2010/main" val="37809912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format is suggestive of what is happening: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 objects are being </a:t>
            </a:r>
            <a:r>
              <a:rPr lang="en-US" i="1" smtClean="0">
                <a:latin typeface="Arial" charset="0"/>
                <a:cs typeface="Arial" charset="0"/>
              </a:rPr>
              <a:t>sent</a:t>
            </a:r>
            <a:r>
              <a:rPr lang="en-US" smtClean="0">
                <a:latin typeface="Arial" charset="0"/>
                <a:cs typeface="Arial" charset="0"/>
              </a:rPr>
              <a:t> to the </a:t>
            </a:r>
            <a:r>
              <a:rPr lang="en-US" b="1" smtClean="0">
                <a:latin typeface="Courier New" pitchFamily="49" charset="0"/>
                <a:cs typeface="Arial" charset="0"/>
              </a:rPr>
              <a:t>cout</a:t>
            </a:r>
            <a:r>
              <a:rPr lang="en-US" smtClean="0">
                <a:latin typeface="Arial" charset="0"/>
                <a:cs typeface="Arial" charset="0"/>
              </a:rPr>
              <a:t> (</a:t>
            </a:r>
            <a:r>
              <a:rPr lang="en-US" i="1" smtClean="0">
                <a:latin typeface="Arial" charset="0"/>
                <a:cs typeface="Arial" charset="0"/>
              </a:rPr>
              <a:t>console output</a:t>
            </a:r>
            <a:r>
              <a:rPr lang="en-US" smtClean="0">
                <a:latin typeface="Arial" charset="0"/>
                <a:cs typeface="Arial" charset="0"/>
              </a:rPr>
              <a:t>) object to be printed</a:t>
            </a:r>
          </a:p>
          <a:p>
            <a:pPr>
              <a:buFontTx/>
              <a:buNone/>
            </a:pPr>
            <a:r>
              <a:rPr lang="en-US" sz="1600" b="1" smtClean="0">
                <a:latin typeface="Courier New" pitchFamily="49" charset="0"/>
                <a:cs typeface="Arial" charset="0"/>
              </a:rPr>
              <a:t>    cout &lt;&lt; "The square of 3 is " &lt;&lt; sqr(3) &lt;&lt; endl;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objects being printed are: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 </a:t>
            </a:r>
            <a:r>
              <a:rPr lang="en-US" b="1" smtClean="0">
                <a:latin typeface="Courier New" pitchFamily="49" charset="0"/>
                <a:cs typeface="Arial" charset="0"/>
              </a:rPr>
              <a:t>string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an </a:t>
            </a:r>
            <a:r>
              <a:rPr lang="en-US" b="1" smtClean="0">
                <a:latin typeface="Courier New" pitchFamily="49" charset="0"/>
                <a:cs typeface="Arial" charset="0"/>
              </a:rPr>
              <a:t>int</a:t>
            </a:r>
            <a:endParaRPr lang="en-US" sz="1400" b="1" smtClean="0">
              <a:latin typeface="Courier New" pitchFamily="49" charset="0"/>
              <a:cs typeface="Arial" charset="0"/>
            </a:endParaRP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 platform-independent end-of-line identifier</a:t>
            </a:r>
            <a:endParaRPr lang="en-US" sz="1400" b="1" smtClean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112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  <a:defRPr/>
            </a:pPr>
            <a:r>
              <a:rPr lang="en-US" dirty="0" smtClean="0">
                <a:latin typeface="Arial" charset="0"/>
                <a:cs typeface="Arial" charset="0"/>
              </a:rPr>
              <a:t>	How does</a:t>
            </a:r>
            <a:endParaRPr lang="en-US" sz="16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600" b="1" dirty="0" smtClean="0">
                <a:latin typeface="Courier New" pitchFamily="49" charset="0"/>
                <a:cs typeface="Arial" charset="0"/>
              </a:rPr>
              <a:t>        </a:t>
            </a:r>
            <a:r>
              <a:rPr lang="en-US" sz="1600" b="1" dirty="0" err="1" smtClean="0">
                <a:latin typeface="Courier New" pitchFamily="49" charset="0"/>
                <a:cs typeface="Arial" charset="0"/>
              </a:rPr>
              <a:t>cout</a:t>
            </a:r>
            <a:r>
              <a:rPr lang="en-US" sz="1600" b="1" dirty="0" smtClean="0">
                <a:latin typeface="Courier New" pitchFamily="49" charset="0"/>
                <a:cs typeface="Arial" charset="0"/>
              </a:rPr>
              <a:t> &lt;&lt; "The square of 3 is " &lt;&lt; </a:t>
            </a:r>
            <a:r>
              <a:rPr lang="en-US" sz="1600" b="1" dirty="0" err="1" smtClean="0">
                <a:latin typeface="Courier New" pitchFamily="49" charset="0"/>
                <a:cs typeface="Arial" charset="0"/>
              </a:rPr>
              <a:t>sqr</a:t>
            </a:r>
            <a:r>
              <a:rPr lang="en-US" sz="1600" b="1" dirty="0" smtClean="0">
                <a:latin typeface="Courier New" pitchFamily="49" charset="0"/>
                <a:cs typeface="Arial" charset="0"/>
              </a:rPr>
              <a:t>(3) &lt;&lt; </a:t>
            </a:r>
            <a:r>
              <a:rPr lang="en-US" sz="1600" b="1" dirty="0" err="1" smtClean="0">
                <a:latin typeface="Courier New" pitchFamily="49" charset="0"/>
                <a:cs typeface="Arial" charset="0"/>
              </a:rPr>
              <a:t>endl</a:t>
            </a:r>
            <a:r>
              <a:rPr lang="en-US" sz="1600" b="1" dirty="0" smtClean="0">
                <a:latin typeface="Courier New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dirty="0" smtClean="0">
                <a:latin typeface="Arial" charset="0"/>
                <a:cs typeface="Arial" charset="0"/>
              </a:rPr>
              <a:t>	work?</a:t>
            </a:r>
          </a:p>
          <a:p>
            <a:pPr>
              <a:buFont typeface="Arial" charset="0"/>
              <a:buNone/>
              <a:defRPr/>
            </a:pPr>
            <a:endParaRPr lang="en-US" dirty="0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  <a:defRPr/>
            </a:pPr>
            <a:r>
              <a:rPr lang="en-US" dirty="0" smtClean="0">
                <a:latin typeface="Arial" charset="0"/>
                <a:cs typeface="Arial" charset="0"/>
              </a:rPr>
              <a:t>	This is equivalent to</a:t>
            </a:r>
          </a:p>
          <a:p>
            <a:pPr algn="ctr">
              <a:buFontTx/>
              <a:buNone/>
              <a:defRPr/>
            </a:pPr>
            <a:r>
              <a:rPr lang="en-US" sz="1600" b="1" dirty="0" smtClean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(</a:t>
            </a:r>
            <a:r>
              <a:rPr lang="en-US" sz="1600" b="1" dirty="0" smtClean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(</a:t>
            </a:r>
            <a:r>
              <a:rPr lang="en-US" sz="1600" b="1" dirty="0" err="1" smtClean="0">
                <a:latin typeface="Courier New" pitchFamily="49" charset="0"/>
                <a:cs typeface="Arial" charset="0"/>
              </a:rPr>
              <a:t>cout</a:t>
            </a:r>
            <a:r>
              <a:rPr lang="en-US" sz="1600" b="1" dirty="0" smtClean="0">
                <a:latin typeface="Courier New" pitchFamily="49" charset="0"/>
                <a:cs typeface="Arial" charset="0"/>
              </a:rPr>
              <a:t> &lt;&lt; 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"The square of 3 is "</a:t>
            </a:r>
            <a:r>
              <a:rPr lang="en-US" sz="1600" b="1" dirty="0" smtClean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)</a:t>
            </a:r>
            <a:r>
              <a:rPr lang="en-US" sz="1600" b="1" dirty="0" smtClean="0">
                <a:latin typeface="Courier New" pitchFamily="49" charset="0"/>
                <a:cs typeface="Arial" charset="0"/>
              </a:rPr>
              <a:t> &lt;&lt; 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sqr</a:t>
            </a: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(3)</a:t>
            </a:r>
            <a:r>
              <a:rPr lang="en-US" sz="1600" b="1" dirty="0" smtClean="0">
                <a:solidFill>
                  <a:srgbClr val="0066FF"/>
                </a:solidFill>
                <a:latin typeface="Courier New" pitchFamily="49" charset="0"/>
                <a:cs typeface="Arial" charset="0"/>
              </a:rPr>
              <a:t>)</a:t>
            </a:r>
            <a:r>
              <a:rPr lang="en-US" sz="1600" b="1" dirty="0" smtClean="0">
                <a:latin typeface="Courier New" pitchFamily="49" charset="0"/>
                <a:cs typeface="Arial" charset="0"/>
              </a:rPr>
              <a:t> &lt;&lt; </a:t>
            </a:r>
            <a:r>
              <a:rPr lang="en-US" sz="1600" b="1" dirty="0" err="1" smtClean="0">
                <a:solidFill>
                  <a:schemeClr val="bg1">
                    <a:lumMod val="50000"/>
                  </a:schemeClr>
                </a:solidFill>
                <a:latin typeface="Courier New" pitchFamily="49" charset="0"/>
                <a:cs typeface="Arial" charset="0"/>
              </a:rPr>
              <a:t>endl</a:t>
            </a:r>
            <a:r>
              <a:rPr lang="en-US" sz="1600" b="1" dirty="0" smtClean="0">
                <a:latin typeface="Courier New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dirty="0" smtClean="0">
                <a:latin typeface="Arial" charset="0"/>
                <a:cs typeface="Arial" charset="0"/>
              </a:rPr>
              <a:t>	where </a:t>
            </a:r>
            <a:r>
              <a:rPr lang="en-US" b="1" dirty="0" smtClean="0">
                <a:latin typeface="Courier New" pitchFamily="49" charset="0"/>
                <a:cs typeface="Arial" charset="0"/>
              </a:rPr>
              <a:t>&lt;&lt;</a:t>
            </a:r>
            <a:r>
              <a:rPr lang="en-US" dirty="0" smtClean="0">
                <a:latin typeface="Arial" charset="0"/>
                <a:cs typeface="Arial" charset="0"/>
              </a:rPr>
              <a:t> is an operation (like </a:t>
            </a:r>
            <a:r>
              <a:rPr lang="en-US" b="1" dirty="0" smtClean="0">
                <a:latin typeface="Courier New" pitchFamily="49" charset="0"/>
                <a:cs typeface="Arial" charset="0"/>
              </a:rPr>
              <a:t>+</a:t>
            </a:r>
            <a:r>
              <a:rPr lang="en-US" dirty="0" smtClean="0">
                <a:latin typeface="Arial" charset="0"/>
                <a:cs typeface="Arial" charset="0"/>
              </a:rPr>
              <a:t>) which prints the object and returns the </a:t>
            </a:r>
            <a:r>
              <a:rPr lang="en-US" b="1" dirty="0" err="1" smtClean="0">
                <a:latin typeface="Courier New" pitchFamily="49" charset="0"/>
                <a:cs typeface="Arial" charset="0"/>
              </a:rPr>
              <a:t>cout</a:t>
            </a:r>
            <a:r>
              <a:rPr lang="en-US" dirty="0" smtClean="0">
                <a:latin typeface="Arial" charset="0"/>
                <a:cs typeface="Arial" charset="0"/>
              </a:rPr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166516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A Brief Introduction to C++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In this topic we will see: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 similarities between C# and C++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Some differences, including: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Global variables and functions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The preprocessor, compilation, namespaces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Printing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Concluding with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Classes, templates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Pointers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Memory allocation and deallocation </a:t>
            </a:r>
          </a:p>
        </p:txBody>
      </p:sp>
    </p:spTree>
    <p:extLst>
      <p:ext uri="{BB962C8B-B14F-4D97-AF65-F5344CB8AC3E}">
        <p14:creationId xmlns:p14="http://schemas.microsoft.com/office/powerpoint/2010/main" val="390158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Visually:</a:t>
            </a:r>
          </a:p>
        </p:txBody>
      </p:sp>
      <p:pic>
        <p:nvPicPr>
          <p:cNvPr id="33796" name="Picture 5" descr="cout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2357438"/>
            <a:ext cx="8207375" cy="324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2088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Printing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543925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Another way to look at this is that</a:t>
            </a:r>
          </a:p>
          <a:p>
            <a:pPr>
              <a:buFontTx/>
              <a:buNone/>
            </a:pPr>
            <a:r>
              <a:rPr lang="en-US" sz="1600" b="1" smtClean="0">
                <a:latin typeface="Courier New" pitchFamily="49" charset="0"/>
                <a:cs typeface="Arial" charset="0"/>
              </a:rPr>
              <a:t>      cout </a:t>
            </a:r>
            <a:r>
              <a:rPr lang="en-US" sz="1600" b="1" smtClean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&lt;&lt;</a:t>
            </a:r>
            <a:r>
              <a:rPr lang="en-US" sz="1600" b="1" smtClean="0">
                <a:latin typeface="Courier New" pitchFamily="49" charset="0"/>
                <a:cs typeface="Arial" charset="0"/>
              </a:rPr>
              <a:t> "The square of 3 is " </a:t>
            </a:r>
            <a:r>
              <a:rPr lang="en-US" sz="1600" b="1" smtClean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&lt;&lt;</a:t>
            </a:r>
            <a:r>
              <a:rPr lang="en-US" sz="1600" b="1" smtClean="0">
                <a:latin typeface="Courier New" pitchFamily="49" charset="0"/>
                <a:cs typeface="Arial" charset="0"/>
              </a:rPr>
              <a:t> sqr(3) </a:t>
            </a:r>
            <a:r>
              <a:rPr lang="en-US" sz="1600" b="1" smtClean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&lt;&lt;</a:t>
            </a:r>
            <a:r>
              <a:rPr lang="en-US" sz="1600" b="1" smtClean="0">
                <a:latin typeface="Courier New" pitchFamily="49" charset="0"/>
                <a:cs typeface="Arial" charset="0"/>
              </a:rPr>
              <a:t> endl;</a:t>
            </a:r>
            <a:endParaRPr lang="en-US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is the same as:</a:t>
            </a:r>
            <a:endParaRPr lang="en-US" sz="1200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sz="1200" b="1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300" b="1" smtClean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operator&lt;&lt;</a:t>
            </a:r>
            <a:r>
              <a:rPr lang="en-US" sz="1300" b="1" smtClean="0">
                <a:latin typeface="Courier New" pitchFamily="49" charset="0"/>
                <a:cs typeface="Arial" charset="0"/>
              </a:rPr>
              <a:t>( </a:t>
            </a:r>
            <a:r>
              <a:rPr lang="en-US" sz="1300" b="1" smtClean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operator&lt;&lt;</a:t>
            </a:r>
            <a:r>
              <a:rPr lang="en-US" sz="1300" b="1" smtClean="0">
                <a:latin typeface="Courier New" pitchFamily="49" charset="0"/>
                <a:cs typeface="Arial" charset="0"/>
              </a:rPr>
              <a:t>( </a:t>
            </a:r>
            <a:r>
              <a:rPr lang="en-US" sz="1300" b="1" smtClean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operator&lt;&lt;</a:t>
            </a:r>
            <a:r>
              <a:rPr lang="en-US" sz="1300" b="1" smtClean="0">
                <a:latin typeface="Courier New" pitchFamily="49" charset="0"/>
                <a:cs typeface="Arial" charset="0"/>
              </a:rPr>
              <a:t>( cout, "The square of 3 is " ), sqr(3) ), endl );</a:t>
            </a:r>
          </a:p>
          <a:p>
            <a:pPr>
              <a:buFontTx/>
              <a:buNone/>
            </a:pPr>
            <a:endParaRPr lang="en-US" sz="1200" b="1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This is how C++ treats these anyway...</a:t>
            </a:r>
          </a:p>
        </p:txBody>
      </p:sp>
    </p:spTree>
    <p:extLst>
      <p:ext uri="{BB962C8B-B14F-4D97-AF65-F5344CB8AC3E}">
        <p14:creationId xmlns:p14="http://schemas.microsoft.com/office/powerpoint/2010/main" val="1092088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Introduction to C++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next five topics in C++ will be: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Classes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Templates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Pointers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Memory allocation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Operator overloading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With these, you will have (more than) enough information to start Project 1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Project 1 is simply the implementation of a few variations of linked lists </a:t>
            </a:r>
            <a:r>
              <a:rPr lang="en-US" sz="1600" smtClean="0">
                <a:latin typeface="Arial" charset="0"/>
                <a:cs typeface="Arial" charset="0"/>
              </a:rPr>
              <a:t>(from ECE 150)</a:t>
            </a:r>
          </a:p>
        </p:txBody>
      </p:sp>
    </p:spTree>
    <p:extLst>
      <p:ext uri="{BB962C8B-B14F-4D97-AF65-F5344CB8AC3E}">
        <p14:creationId xmlns:p14="http://schemas.microsoft.com/office/powerpoint/2010/main" val="13742950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Classes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To begin, we will create a complex number class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To describe this class, we could use the following words: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Store the real and imaginary components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Allow the user to: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Create a complex number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Retrieve the real and imaginary parts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Find the absolute value and the exponential value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Normalize a non-zero complex number</a:t>
            </a:r>
          </a:p>
        </p:txBody>
      </p:sp>
    </p:spTree>
    <p:extLst>
      <p:ext uri="{BB962C8B-B14F-4D97-AF65-F5344CB8AC3E}">
        <p14:creationId xmlns:p14="http://schemas.microsoft.com/office/powerpoint/2010/main" val="20004067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UML Class Diagrams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Instead, another way to summarize the properties of a class is through UML Class Diagrams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UML, the Unified Modeling Language is a collection of </a:t>
            </a:r>
            <a:r>
              <a:rPr lang="en-US" i="1" smtClean="0">
                <a:latin typeface="Arial" charset="0"/>
                <a:cs typeface="Arial" charset="0"/>
              </a:rPr>
              <a:t>best practices</a:t>
            </a:r>
            <a:r>
              <a:rPr lang="en-US" smtClean="0">
                <a:latin typeface="Arial" charset="0"/>
                <a:cs typeface="Arial" charset="0"/>
              </a:rPr>
              <a:t> used in designing/modeling (among other things) software systems</a:t>
            </a:r>
          </a:p>
        </p:txBody>
      </p:sp>
    </p:spTree>
    <p:extLst>
      <p:ext uri="{BB962C8B-B14F-4D97-AF65-F5344CB8AC3E}">
        <p14:creationId xmlns:p14="http://schemas.microsoft.com/office/powerpoint/2010/main" val="399013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UML Class Diagrams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Class Diagram for what we describe may be shown as the following box:</a:t>
            </a:r>
          </a:p>
        </p:txBody>
      </p:sp>
      <p:pic>
        <p:nvPicPr>
          <p:cNvPr id="38916" name="Picture 4" descr="c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775" y="3213100"/>
            <a:ext cx="3392488" cy="195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949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UML Class Diagrams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three components include: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 name, the attributes, and the operations</a:t>
            </a:r>
          </a:p>
        </p:txBody>
      </p:sp>
      <p:pic>
        <p:nvPicPr>
          <p:cNvPr id="39940" name="Picture 5" descr="c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775" y="3013075"/>
            <a:ext cx="3392488" cy="2149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840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UML Class Diagrams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attributes are described by: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 visibility modifier, a name, and a type</a:t>
            </a:r>
          </a:p>
        </p:txBody>
      </p:sp>
      <p:pic>
        <p:nvPicPr>
          <p:cNvPr id="40964" name="Picture 6" descr="c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3550" y="2997200"/>
            <a:ext cx="4430713" cy="2166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78871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UML Class Diagrams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operations (a.k.a. functions) include: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 visibility modifier, a name, parameters (possibly with default values) and return values</a:t>
            </a:r>
          </a:p>
        </p:txBody>
      </p:sp>
      <p:pic>
        <p:nvPicPr>
          <p:cNvPr id="41988" name="Picture 7" descr="c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2836863"/>
            <a:ext cx="4398962" cy="2327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7527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Classes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dirty="0" smtClean="0">
                <a:latin typeface="Arial" charset="0"/>
                <a:cs typeface="Arial" charset="0"/>
              </a:rPr>
              <a:t>	An example of a C++ class declaration is:</a:t>
            </a:r>
          </a:p>
          <a:p>
            <a:pPr>
              <a:buFontTx/>
              <a:buNone/>
            </a:pPr>
            <a:endParaRPr lang="en-US" sz="1400" b="1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 smtClean="0">
                <a:latin typeface="Consolas" pitchFamily="49" charset="0"/>
                <a:cs typeface="Arial" charset="0"/>
              </a:rPr>
              <a:t>class Complex {</a:t>
            </a:r>
          </a:p>
          <a:p>
            <a:pPr>
              <a:buFontTx/>
              <a:buNone/>
            </a:pPr>
            <a:r>
              <a:rPr lang="en-US" sz="1400" b="1" dirty="0" smtClean="0">
                <a:latin typeface="Consolas" pitchFamily="49" charset="0"/>
                <a:cs typeface="Arial" charset="0"/>
              </a:rPr>
              <a:t>    </a:t>
            </a:r>
            <a:r>
              <a:rPr lang="en-US" sz="1400" b="1" dirty="0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private:</a:t>
            </a:r>
          </a:p>
          <a:p>
            <a:pPr>
              <a:buFontTx/>
              <a:buNone/>
            </a:pPr>
            <a:r>
              <a:rPr lang="en-US" sz="1400" b="1" dirty="0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        double re, </a:t>
            </a:r>
            <a:r>
              <a:rPr lang="en-US" sz="1400" b="1" dirty="0" err="1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im</a:t>
            </a:r>
            <a:r>
              <a:rPr lang="en-US" sz="1400" b="1" dirty="0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</a:pPr>
            <a:endParaRPr lang="en-US" sz="1400" b="1" dirty="0" smtClean="0">
              <a:solidFill>
                <a:srgbClr val="FF0000"/>
              </a:solidFill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 smtClean="0">
                <a:latin typeface="Consolas" pitchFamily="49" charset="0"/>
                <a:cs typeface="Arial" charset="0"/>
              </a:rPr>
              <a:t>    </a:t>
            </a:r>
            <a:r>
              <a:rPr lang="en-US" sz="1400" b="1" dirty="0" smtClean="0">
                <a:solidFill>
                  <a:schemeClr val="accent2"/>
                </a:solidFill>
                <a:latin typeface="Consolas" pitchFamily="49" charset="0"/>
                <a:cs typeface="Arial" charset="0"/>
              </a:rPr>
              <a:t>public:</a:t>
            </a:r>
          </a:p>
          <a:p>
            <a:pPr>
              <a:buFontTx/>
              <a:buNone/>
            </a:pPr>
            <a:r>
              <a:rPr lang="en-US" sz="1400" b="1" dirty="0" smtClean="0">
                <a:solidFill>
                  <a:schemeClr val="accent2"/>
                </a:solidFill>
                <a:latin typeface="Consolas" pitchFamily="49" charset="0"/>
                <a:cs typeface="Arial" charset="0"/>
              </a:rPr>
              <a:t>        Complex( double = 0.0, double = 0.0 );</a:t>
            </a:r>
          </a:p>
          <a:p>
            <a:pPr>
              <a:buFontTx/>
              <a:buNone/>
            </a:pPr>
            <a:endParaRPr lang="en-US" sz="1400" b="1" dirty="0" smtClean="0">
              <a:solidFill>
                <a:schemeClr val="accent2"/>
              </a:solidFill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 smtClean="0">
                <a:solidFill>
                  <a:srgbClr val="0000FF"/>
                </a:solidFill>
                <a:latin typeface="Consolas" pitchFamily="49" charset="0"/>
                <a:cs typeface="Arial" charset="0"/>
              </a:rPr>
              <a:t>        </a:t>
            </a:r>
            <a:r>
              <a:rPr lang="en-US" sz="1400" b="1" dirty="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double real() const;</a:t>
            </a:r>
          </a:p>
          <a:p>
            <a:pPr>
              <a:buFontTx/>
              <a:buNone/>
            </a:pPr>
            <a:r>
              <a:rPr lang="en-US" sz="1400" b="1" dirty="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       double </a:t>
            </a:r>
            <a:r>
              <a:rPr lang="en-US" sz="1400" b="1" dirty="0" err="1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imag</a:t>
            </a:r>
            <a:r>
              <a:rPr lang="en-US" sz="1400" b="1" dirty="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</a:pPr>
            <a:r>
              <a:rPr lang="en-US" sz="1400" b="1" dirty="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       double abs() const;</a:t>
            </a:r>
          </a:p>
          <a:p>
            <a:pPr>
              <a:buFontTx/>
              <a:buNone/>
            </a:pPr>
            <a:r>
              <a:rPr lang="en-US" sz="1400" b="1" dirty="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       Complex </a:t>
            </a:r>
            <a:r>
              <a:rPr lang="en-US" sz="1400" b="1" dirty="0" err="1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exp</a:t>
            </a:r>
            <a:r>
              <a:rPr lang="en-US" sz="1400" b="1" dirty="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</a:pPr>
            <a:endParaRPr lang="en-US" sz="1400" b="1" dirty="0" smtClean="0">
              <a:solidFill>
                <a:srgbClr val="0099CC"/>
              </a:solidFill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400" b="1" dirty="0" smtClean="0">
                <a:solidFill>
                  <a:schemeClr val="accent2"/>
                </a:solidFill>
                <a:latin typeface="Consolas" pitchFamily="49" charset="0"/>
                <a:cs typeface="Arial" charset="0"/>
              </a:rPr>
              <a:t>        void normalize();</a:t>
            </a:r>
          </a:p>
          <a:p>
            <a:pPr>
              <a:buFontTx/>
              <a:buNone/>
            </a:pPr>
            <a:r>
              <a:rPr lang="en-US" sz="1400" b="1" dirty="0" smtClean="0">
                <a:latin typeface="Consolas" pitchFamily="49" charset="0"/>
                <a:cs typeface="Arial" charset="0"/>
              </a:rPr>
              <a:t>}</a:t>
            </a:r>
            <a:r>
              <a:rPr lang="en-US" sz="1400" b="1" dirty="0" smtClean="0">
                <a:solidFill>
                  <a:srgbClr val="FF33CC"/>
                </a:solidFill>
                <a:latin typeface="Consolas" pitchFamily="49" charset="0"/>
                <a:cs typeface="Arial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86667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Control Statements</a:t>
            </a:r>
          </a:p>
        </p:txBody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charset="0"/>
              <a:buNone/>
              <a:defRPr/>
            </a:pPr>
            <a:r>
              <a:rPr lang="en-US" dirty="0" smtClean="0"/>
              <a:t>	All control statements are similar</a:t>
            </a:r>
            <a:endParaRPr lang="en-US" dirty="0"/>
          </a:p>
          <a:p>
            <a:pPr>
              <a:buFontTx/>
              <a:buNone/>
              <a:defRPr/>
            </a:pPr>
            <a:endParaRPr lang="en-US" sz="1800" b="1" dirty="0">
              <a:latin typeface="Courier New" pitchFamily="49" charset="0"/>
            </a:endParaRPr>
          </a:p>
          <a:p>
            <a:pPr>
              <a:buFontTx/>
              <a:buNone/>
              <a:defRPr/>
            </a:pPr>
            <a:r>
              <a:rPr lang="en-US" sz="1800" b="1" dirty="0">
                <a:latin typeface="Courier New" pitchFamily="49" charset="0"/>
              </a:rPr>
              <a:t>       </a:t>
            </a:r>
            <a:r>
              <a:rPr lang="en-US" sz="1800" dirty="0">
                <a:solidFill>
                  <a:srgbClr val="FF0000"/>
                </a:solidFill>
                <a:latin typeface="Consolas" pitchFamily="49" charset="0"/>
              </a:rPr>
              <a:t>if ( </a:t>
            </a:r>
            <a:r>
              <a:rPr lang="en-US" sz="1800" i="1" dirty="0">
                <a:solidFill>
                  <a:srgbClr val="FF0000"/>
                </a:solidFill>
                <a:latin typeface="Consolas" pitchFamily="49" charset="0"/>
              </a:rPr>
              <a:t>statement</a:t>
            </a:r>
            <a:r>
              <a:rPr lang="en-US" sz="1800" dirty="0">
                <a:solidFill>
                  <a:srgbClr val="FF0000"/>
                </a:solidFill>
                <a:latin typeface="Consolas" pitchFamily="49" charset="0"/>
              </a:rPr>
              <a:t> ) {</a:t>
            </a:r>
          </a:p>
          <a:p>
            <a:pPr>
              <a:buFontTx/>
              <a:buNone/>
              <a:defRPr/>
            </a:pPr>
            <a:r>
              <a:rPr lang="en-US" sz="1800" dirty="0">
                <a:solidFill>
                  <a:srgbClr val="FF0000"/>
                </a:solidFill>
                <a:latin typeface="Consolas" pitchFamily="49" charset="0"/>
              </a:rPr>
              <a:t>           // ...</a:t>
            </a:r>
          </a:p>
          <a:p>
            <a:pPr>
              <a:buFontTx/>
              <a:buNone/>
              <a:defRPr/>
            </a:pPr>
            <a:r>
              <a:rPr lang="en-US" sz="1800" dirty="0">
                <a:solidFill>
                  <a:srgbClr val="FF0000"/>
                </a:solidFill>
                <a:latin typeface="Consolas" pitchFamily="49" charset="0"/>
              </a:rPr>
              <a:t>       } else if ( </a:t>
            </a:r>
            <a:r>
              <a:rPr lang="en-US" sz="1800" i="1" dirty="0">
                <a:solidFill>
                  <a:srgbClr val="FF0000"/>
                </a:solidFill>
                <a:latin typeface="Consolas" pitchFamily="49" charset="0"/>
              </a:rPr>
              <a:t>statement</a:t>
            </a:r>
            <a:r>
              <a:rPr lang="en-US" sz="1800" dirty="0">
                <a:solidFill>
                  <a:srgbClr val="FF0000"/>
                </a:solidFill>
                <a:latin typeface="Consolas" pitchFamily="49" charset="0"/>
              </a:rPr>
              <a:t> ) {</a:t>
            </a:r>
          </a:p>
          <a:p>
            <a:pPr>
              <a:buFontTx/>
              <a:buNone/>
              <a:defRPr/>
            </a:pPr>
            <a:r>
              <a:rPr lang="en-US" sz="1800" dirty="0">
                <a:solidFill>
                  <a:srgbClr val="FF0000"/>
                </a:solidFill>
                <a:latin typeface="Consolas" pitchFamily="49" charset="0"/>
              </a:rPr>
              <a:t>           // ...                   </a:t>
            </a:r>
            <a:r>
              <a:rPr lang="en-US" sz="1800" dirty="0">
                <a:solidFill>
                  <a:schemeClr val="accent2"/>
                </a:solidFill>
                <a:latin typeface="Consolas" pitchFamily="49" charset="0"/>
              </a:rPr>
              <a:t>while ( </a:t>
            </a:r>
            <a:r>
              <a:rPr lang="en-US" sz="1800" i="1" dirty="0">
                <a:solidFill>
                  <a:schemeClr val="accent2"/>
                </a:solidFill>
                <a:latin typeface="Consolas" pitchFamily="49" charset="0"/>
              </a:rPr>
              <a:t>statement</a:t>
            </a:r>
            <a:r>
              <a:rPr lang="en-US" sz="1800" dirty="0">
                <a:solidFill>
                  <a:schemeClr val="accent2"/>
                </a:solidFill>
                <a:latin typeface="Consolas" pitchFamily="49" charset="0"/>
              </a:rPr>
              <a:t> ) {</a:t>
            </a:r>
            <a:endParaRPr lang="en-US" sz="1800" dirty="0">
              <a:solidFill>
                <a:srgbClr val="FF0000"/>
              </a:solidFill>
              <a:latin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800" dirty="0">
                <a:solidFill>
                  <a:srgbClr val="FF0000"/>
                </a:solidFill>
                <a:latin typeface="Consolas" pitchFamily="49" charset="0"/>
              </a:rPr>
              <a:t>       } else {                         </a:t>
            </a:r>
            <a:r>
              <a:rPr lang="en-US" sz="1800" dirty="0">
                <a:solidFill>
                  <a:schemeClr val="accent2"/>
                </a:solidFill>
                <a:latin typeface="Consolas" pitchFamily="49" charset="0"/>
              </a:rPr>
              <a:t>// ...</a:t>
            </a:r>
            <a:endParaRPr lang="en-US" sz="1800" dirty="0">
              <a:solidFill>
                <a:srgbClr val="FF0000"/>
              </a:solidFill>
              <a:latin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800" dirty="0">
                <a:solidFill>
                  <a:srgbClr val="FF0000"/>
                </a:solidFill>
                <a:latin typeface="Consolas" pitchFamily="49" charset="0"/>
              </a:rPr>
              <a:t>           // ...</a:t>
            </a:r>
            <a:r>
              <a:rPr lang="en-US" sz="1800" dirty="0">
                <a:latin typeface="Consolas" pitchFamily="49" charset="0"/>
              </a:rPr>
              <a:t>                   </a:t>
            </a:r>
            <a:r>
              <a:rPr lang="en-US" sz="1800" dirty="0">
                <a:solidFill>
                  <a:schemeClr val="accent2"/>
                </a:solidFill>
                <a:latin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       </a:t>
            </a:r>
            <a:r>
              <a:rPr lang="en-US" sz="1800" dirty="0">
                <a:solidFill>
                  <a:srgbClr val="FF0000"/>
                </a:solidFill>
                <a:latin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r>
              <a:rPr lang="en-US" sz="1800" dirty="0">
                <a:solidFill>
                  <a:srgbClr val="FF0000"/>
                </a:solidFill>
                <a:latin typeface="Consolas" pitchFamily="49" charset="0"/>
              </a:rPr>
              <a:t>                          </a:t>
            </a:r>
            <a:r>
              <a:rPr lang="en-US" sz="1800" dirty="0">
                <a:solidFill>
                  <a:srgbClr val="FF33CC"/>
                </a:solidFill>
                <a:latin typeface="Consolas" pitchFamily="49" charset="0"/>
              </a:rPr>
              <a:t>for ( </a:t>
            </a:r>
            <a:r>
              <a:rPr lang="en-US" sz="1800" dirty="0" err="1">
                <a:solidFill>
                  <a:srgbClr val="FF33CC"/>
                </a:solidFill>
                <a:latin typeface="Consolas" pitchFamily="49" charset="0"/>
              </a:rPr>
              <a:t>int</a:t>
            </a:r>
            <a:r>
              <a:rPr lang="en-US" sz="1800" dirty="0">
                <a:solidFill>
                  <a:srgbClr val="FF33CC"/>
                </a:solidFill>
                <a:latin typeface="Consolas" pitchFamily="49" charset="0"/>
              </a:rPr>
              <a:t> </a:t>
            </a:r>
            <a:r>
              <a:rPr lang="en-US" sz="1800" dirty="0" err="1">
                <a:solidFill>
                  <a:srgbClr val="FF33CC"/>
                </a:solidFill>
                <a:latin typeface="Consolas" pitchFamily="49" charset="0"/>
              </a:rPr>
              <a:t>i</a:t>
            </a:r>
            <a:r>
              <a:rPr lang="en-US" sz="1800" dirty="0">
                <a:solidFill>
                  <a:srgbClr val="FF33CC"/>
                </a:solidFill>
                <a:latin typeface="Consolas" pitchFamily="49" charset="0"/>
              </a:rPr>
              <a:t> = 0; </a:t>
            </a:r>
            <a:r>
              <a:rPr lang="en-US" sz="1800" dirty="0" err="1">
                <a:solidFill>
                  <a:srgbClr val="FF33CC"/>
                </a:solidFill>
                <a:latin typeface="Consolas" pitchFamily="49" charset="0"/>
              </a:rPr>
              <a:t>i</a:t>
            </a:r>
            <a:r>
              <a:rPr lang="en-US" sz="1800" dirty="0">
                <a:solidFill>
                  <a:srgbClr val="FF33CC"/>
                </a:solidFill>
                <a:latin typeface="Consolas" pitchFamily="49" charset="0"/>
              </a:rPr>
              <a:t> &lt; N; ++</a:t>
            </a:r>
            <a:r>
              <a:rPr lang="en-US" sz="1800" dirty="0" err="1">
                <a:solidFill>
                  <a:srgbClr val="FF33CC"/>
                </a:solidFill>
                <a:latin typeface="Consolas" pitchFamily="49" charset="0"/>
              </a:rPr>
              <a:t>i</a:t>
            </a:r>
            <a:r>
              <a:rPr lang="en-US" sz="1800" dirty="0">
                <a:solidFill>
                  <a:srgbClr val="FF33CC"/>
                </a:solidFill>
                <a:latin typeface="Consolas" pitchFamily="49" charset="0"/>
              </a:rPr>
              <a:t> ) {</a:t>
            </a:r>
            <a:endParaRPr lang="en-US" sz="1800" dirty="0">
              <a:latin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800" dirty="0">
                <a:solidFill>
                  <a:srgbClr val="FF33CC"/>
                </a:solidFill>
                <a:latin typeface="Consolas" pitchFamily="49" charset="0"/>
              </a:rPr>
              <a:t>                              // ...</a:t>
            </a:r>
          </a:p>
          <a:p>
            <a:pPr>
              <a:buFontTx/>
              <a:buNone/>
              <a:defRPr/>
            </a:pPr>
            <a:r>
              <a:rPr lang="en-US" sz="1800" dirty="0">
                <a:solidFill>
                  <a:srgbClr val="FF33CC"/>
                </a:solidFill>
                <a:latin typeface="Consolas" pitchFamily="49" charset="0"/>
              </a:rPr>
              <a:t>    </a:t>
            </a:r>
            <a:r>
              <a:rPr lang="en-US" sz="1800" dirty="0">
                <a:solidFill>
                  <a:srgbClr val="0099CC"/>
                </a:solidFill>
                <a:latin typeface="Consolas" pitchFamily="49" charset="0"/>
              </a:rPr>
              <a:t>do {</a:t>
            </a:r>
            <a:r>
              <a:rPr lang="en-US" sz="1800" dirty="0">
                <a:solidFill>
                  <a:srgbClr val="FF33CC"/>
                </a:solidFill>
                <a:latin typeface="Consolas" pitchFamily="49" charset="0"/>
              </a:rPr>
              <a:t>                  }</a:t>
            </a:r>
          </a:p>
          <a:p>
            <a:pPr>
              <a:buFontTx/>
              <a:buNone/>
              <a:defRPr/>
            </a:pPr>
            <a:r>
              <a:rPr lang="en-US" sz="1800" dirty="0">
                <a:solidFill>
                  <a:srgbClr val="0099CC"/>
                </a:solidFill>
                <a:latin typeface="Consolas" pitchFamily="49" charset="0"/>
              </a:rPr>
              <a:t>        // ...</a:t>
            </a:r>
          </a:p>
          <a:p>
            <a:pPr>
              <a:buFontTx/>
              <a:buNone/>
              <a:defRPr/>
            </a:pPr>
            <a:r>
              <a:rPr lang="en-US" sz="1800" dirty="0">
                <a:solidFill>
                  <a:srgbClr val="0099CC"/>
                </a:solidFill>
                <a:latin typeface="Consolas" pitchFamily="49" charset="0"/>
              </a:rPr>
              <a:t>    } while ( </a:t>
            </a:r>
            <a:r>
              <a:rPr lang="en-US" sz="1800" i="1" dirty="0">
                <a:solidFill>
                  <a:srgbClr val="0099CC"/>
                </a:solidFill>
                <a:latin typeface="Consolas" pitchFamily="49" charset="0"/>
              </a:rPr>
              <a:t>statement</a:t>
            </a:r>
            <a:r>
              <a:rPr lang="en-US" sz="1800" dirty="0">
                <a:solidFill>
                  <a:srgbClr val="0099CC"/>
                </a:solidFill>
                <a:latin typeface="Consolas" pitchFamily="49" charset="0"/>
              </a:rPr>
              <a:t> );</a:t>
            </a:r>
          </a:p>
        </p:txBody>
      </p:sp>
    </p:spTree>
    <p:extLst>
      <p:ext uri="{BB962C8B-B14F-4D97-AF65-F5344CB8AC3E}">
        <p14:creationId xmlns:p14="http://schemas.microsoft.com/office/powerpoint/2010/main" val="35449468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Classes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This only declares the class structure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It does not provide an implementation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We could, like C#, include the implementation in the class declaration, however, this is not, for numerous reasons, standard practice</a:t>
            </a:r>
          </a:p>
        </p:txBody>
      </p:sp>
    </p:spTree>
    <p:extLst>
      <p:ext uri="{BB962C8B-B14F-4D97-AF65-F5344CB8AC3E}">
        <p14:creationId xmlns:p14="http://schemas.microsoft.com/office/powerpoint/2010/main" val="973437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next slide gives both the declaration of the 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Complex</a:t>
            </a:r>
            <a:r>
              <a:rPr lang="en-US" smtClean="0">
                <a:latin typeface="Arial" charset="0"/>
                <a:cs typeface="Arial" charset="0"/>
              </a:rPr>
              <a:t> class as well as the associated definitions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 assumption is that this is within a single file</a:t>
            </a:r>
          </a:p>
        </p:txBody>
      </p:sp>
    </p:spTree>
    <p:extLst>
      <p:ext uri="{BB962C8B-B14F-4D97-AF65-F5344CB8AC3E}">
        <p14:creationId xmlns:p14="http://schemas.microsoft.com/office/powerpoint/2010/main" val="2083363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#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ifndef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_COMPLEX_H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#define _COMPLEX_H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#include &lt;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cmath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class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Complex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private: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double re,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im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public: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Complex( double = 0.0, double = 0.0 );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Accessors</a:t>
            </a: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double real() const;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double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imag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double abs() const;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Complex exp() const;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Mutators</a:t>
            </a: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void normalize();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3507437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// Constructor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Complex::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Complex( double r, double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i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):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re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( r ),</a:t>
            </a:r>
          </a:p>
          <a:p>
            <a:pPr>
              <a:buFontTx/>
              <a:buNone/>
              <a:defRPr/>
            </a:pPr>
            <a:r>
              <a:rPr lang="en-US" sz="1400" dirty="0" err="1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im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(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i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)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// empty constructor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}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rot="10800000" flipV="1">
            <a:off x="1571625" y="1428750"/>
            <a:ext cx="2143125" cy="428625"/>
          </a:xfrm>
          <a:prstGeom prst="straightConnector1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3676650" y="1257300"/>
            <a:ext cx="36417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sz="1600">
                <a:solidFill>
                  <a:srgbClr val="FF0000"/>
                </a:solidFill>
              </a:rPr>
              <a:t>Associates functions back to the class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rot="10800000">
            <a:off x="1908175" y="2397125"/>
            <a:ext cx="1824038" cy="246063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3779838" y="2492375"/>
            <a:ext cx="4818062" cy="206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Each member variable should be assigned</a:t>
            </a:r>
          </a:p>
          <a:p>
            <a:pPr eaLnBrk="1" hangingPunct="1"/>
            <a:endParaRPr lang="en-CA" sz="1600" dirty="0">
              <a:solidFill>
                <a:srgbClr val="00B0F0"/>
              </a:solidFill>
            </a:endParaRPr>
          </a:p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The order must be the same as the order in which</a:t>
            </a:r>
            <a:br>
              <a:rPr lang="en-CA" sz="1600" dirty="0">
                <a:solidFill>
                  <a:srgbClr val="00B0F0"/>
                </a:solidFill>
              </a:rPr>
            </a:br>
            <a:r>
              <a:rPr lang="en-CA" sz="1600" dirty="0">
                <a:solidFill>
                  <a:srgbClr val="00B0F0"/>
                </a:solidFill>
              </a:rPr>
              <a:t>the member variables are defined in the class</a:t>
            </a:r>
          </a:p>
          <a:p>
            <a:pPr eaLnBrk="1" hangingPunct="1"/>
            <a:endParaRPr lang="en-CA" sz="1600" dirty="0">
              <a:solidFill>
                <a:srgbClr val="00B0F0"/>
              </a:solidFill>
            </a:endParaRPr>
          </a:p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For built-in datatypes, this is a simple assignment.</a:t>
            </a:r>
          </a:p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For member variables that are objects, this is a call</a:t>
            </a:r>
            <a:br>
              <a:rPr lang="en-CA" sz="1600" dirty="0">
                <a:solidFill>
                  <a:srgbClr val="00B0F0"/>
                </a:solidFill>
              </a:rPr>
            </a:br>
            <a:r>
              <a:rPr lang="en-CA" sz="1600" dirty="0">
                <a:solidFill>
                  <a:srgbClr val="00B0F0"/>
                </a:solidFill>
              </a:rPr>
              <a:t>to a constructor.</a:t>
            </a: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2051050" y="5013325"/>
            <a:ext cx="6408738" cy="1384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CA" sz="1400" dirty="0">
                <a:solidFill>
                  <a:srgbClr val="00B0F0"/>
                </a:solidFill>
              </a:rPr>
              <a:t>For built-in datatypes, the above is equivalent to:</a:t>
            </a:r>
          </a:p>
          <a:p>
            <a:r>
              <a:rPr lang="en-US" sz="1400" dirty="0">
                <a:latin typeface="Consolas" pitchFamily="49" charset="0"/>
              </a:rPr>
              <a:t>// Constructor</a:t>
            </a:r>
          </a:p>
          <a:p>
            <a:r>
              <a:rPr lang="en-US" sz="1400" dirty="0">
                <a:solidFill>
                  <a:srgbClr val="D20000"/>
                </a:solidFill>
                <a:latin typeface="Consolas" pitchFamily="49" charset="0"/>
              </a:rPr>
              <a:t>Complex::</a:t>
            </a:r>
            <a:r>
              <a:rPr lang="en-US" sz="1400" dirty="0">
                <a:latin typeface="Consolas" pitchFamily="49" charset="0"/>
              </a:rPr>
              <a:t>Complex( double r, double </a:t>
            </a:r>
            <a:r>
              <a:rPr lang="en-US" sz="1400" dirty="0" err="1">
                <a:latin typeface="Consolas" pitchFamily="49" charset="0"/>
              </a:rPr>
              <a:t>i</a:t>
            </a:r>
            <a:r>
              <a:rPr lang="en-US" sz="1400" dirty="0">
                <a:latin typeface="Consolas" pitchFamily="49" charset="0"/>
              </a:rPr>
              <a:t> ):</a:t>
            </a:r>
            <a:r>
              <a:rPr lang="en-US" sz="1400" dirty="0">
                <a:solidFill>
                  <a:srgbClr val="00B0F0"/>
                </a:solidFill>
                <a:latin typeface="Consolas" pitchFamily="49" charset="0"/>
              </a:rPr>
              <a:t>re</a:t>
            </a:r>
            <a:r>
              <a:rPr lang="en-US" sz="1400" dirty="0">
                <a:latin typeface="Consolas" pitchFamily="49" charset="0"/>
              </a:rPr>
              <a:t>( 0 ), </a:t>
            </a:r>
            <a:r>
              <a:rPr lang="en-US" sz="1400" dirty="0" err="1">
                <a:solidFill>
                  <a:srgbClr val="00B0F0"/>
                </a:solidFill>
                <a:latin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</a:rPr>
              <a:t>( 0 ) {</a:t>
            </a:r>
          </a:p>
          <a:p>
            <a:r>
              <a:rPr lang="en-US" sz="1400" dirty="0">
                <a:solidFill>
                  <a:srgbClr val="00B0F0"/>
                </a:solidFill>
                <a:latin typeface="Consolas" pitchFamily="49" charset="0"/>
              </a:rPr>
              <a:t>    re </a:t>
            </a:r>
            <a:r>
              <a:rPr lang="en-US" sz="1400" dirty="0">
                <a:latin typeface="Consolas" pitchFamily="49" charset="0"/>
              </a:rPr>
              <a:t>= r;</a:t>
            </a:r>
          </a:p>
          <a:p>
            <a:r>
              <a:rPr lang="en-US" sz="1400" dirty="0">
                <a:solidFill>
                  <a:srgbClr val="00B0F0"/>
                </a:solidFill>
                <a:latin typeface="Consolas" pitchFamily="49" charset="0"/>
              </a:rPr>
              <a:t>    </a:t>
            </a:r>
            <a:r>
              <a:rPr lang="en-US" sz="1400" dirty="0" err="1">
                <a:solidFill>
                  <a:srgbClr val="00B0F0"/>
                </a:solidFill>
                <a:latin typeface="Consolas" pitchFamily="49" charset="0"/>
              </a:rPr>
              <a:t>im</a:t>
            </a:r>
            <a:r>
              <a:rPr lang="en-US" sz="1400" dirty="0">
                <a:latin typeface="Consolas" pitchFamily="49" charset="0"/>
              </a:rPr>
              <a:t> = </a:t>
            </a:r>
            <a:r>
              <a:rPr lang="en-US" sz="1400" dirty="0" err="1">
                <a:latin typeface="Consolas" pitchFamily="49" charset="0"/>
              </a:rPr>
              <a:t>i</a:t>
            </a:r>
            <a:r>
              <a:rPr lang="en-US" sz="1400" dirty="0">
                <a:latin typeface="Consolas" pitchFamily="49" charset="0"/>
              </a:rPr>
              <a:t>;</a:t>
            </a:r>
          </a:p>
          <a:p>
            <a:r>
              <a:rPr lang="en-US" sz="1400" dirty="0"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50759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12" grpId="0"/>
      <p:bldP spid="1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// return the real component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double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Complex::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real() const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return </a:t>
            </a:r>
            <a:r>
              <a:rPr lang="en-US" sz="14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re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}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// return the imaginary component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double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Complex::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imag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() const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return </a:t>
            </a:r>
            <a:r>
              <a:rPr lang="en-US" sz="1400" dirty="0" err="1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im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}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// return the absolute value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double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Complex::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abs() const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return </a:t>
            </a:r>
            <a:r>
              <a:rPr lang="en-US" sz="1400" dirty="0" smtClean="0">
                <a:solidFill>
                  <a:srgbClr val="FF3300"/>
                </a:solidFill>
                <a:latin typeface="Consolas" pitchFamily="49" charset="0"/>
                <a:cs typeface="Arial" charset="0"/>
              </a:rPr>
              <a:t>std::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sqrt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( </a:t>
            </a:r>
            <a:r>
              <a:rPr lang="en-US" sz="14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re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*</a:t>
            </a:r>
            <a:r>
              <a:rPr lang="en-US" sz="1400" dirty="0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re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+ </a:t>
            </a:r>
            <a:r>
              <a:rPr lang="en-US" sz="1400" dirty="0" err="1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im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*</a:t>
            </a:r>
            <a:r>
              <a:rPr lang="en-US" sz="1400" dirty="0" err="1" smtClean="0">
                <a:solidFill>
                  <a:srgbClr val="00B0F0"/>
                </a:solidFill>
                <a:latin typeface="Consolas" pitchFamily="49" charset="0"/>
                <a:cs typeface="Arial" charset="0"/>
              </a:rPr>
              <a:t>im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}</a:t>
            </a:r>
          </a:p>
        </p:txBody>
      </p:sp>
      <p:sp>
        <p:nvSpPr>
          <p:cNvPr id="9" name="Oval 8"/>
          <p:cNvSpPr/>
          <p:nvPr/>
        </p:nvSpPr>
        <p:spPr>
          <a:xfrm>
            <a:off x="1476375" y="2055813"/>
            <a:ext cx="479425" cy="347662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CA"/>
          </a:p>
        </p:txBody>
      </p:sp>
      <p:cxnSp>
        <p:nvCxnSpPr>
          <p:cNvPr id="11" name="Straight Arrow Connector 10"/>
          <p:cNvCxnSpPr>
            <a:endCxn id="9" idx="6"/>
          </p:cNvCxnSpPr>
          <p:nvPr/>
        </p:nvCxnSpPr>
        <p:spPr>
          <a:xfrm rot="10800000">
            <a:off x="1955800" y="2228850"/>
            <a:ext cx="1824038" cy="246063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4049713" y="2420938"/>
            <a:ext cx="5094287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sz="1600">
                <a:solidFill>
                  <a:srgbClr val="00B0F0"/>
                </a:solidFill>
              </a:rPr>
              <a:t>Refers to the member variables </a:t>
            </a:r>
            <a:r>
              <a:rPr lang="en-CA" sz="160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re</a:t>
            </a:r>
            <a:r>
              <a:rPr lang="en-CA" sz="1600">
                <a:solidFill>
                  <a:srgbClr val="00B0F0"/>
                </a:solidFill>
              </a:rPr>
              <a:t> and </a:t>
            </a:r>
            <a:r>
              <a:rPr lang="en-CA" sz="160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im</a:t>
            </a:r>
            <a:r>
              <a:rPr lang="en-CA" sz="1600">
                <a:solidFill>
                  <a:srgbClr val="00B0F0"/>
                </a:solidFill>
              </a:rPr>
              <a:t> of this class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rot="10800000" flipV="1">
            <a:off x="2051050" y="2835275"/>
            <a:ext cx="2160588" cy="503238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1547813" y="3208338"/>
            <a:ext cx="481012" cy="346075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CA"/>
          </a:p>
        </p:txBody>
      </p:sp>
      <p:sp>
        <p:nvSpPr>
          <p:cNvPr id="19" name="Oval 18"/>
          <p:cNvSpPr/>
          <p:nvPr/>
        </p:nvSpPr>
        <p:spPr>
          <a:xfrm>
            <a:off x="2627313" y="4400550"/>
            <a:ext cx="696912" cy="347663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CA"/>
          </a:p>
        </p:txBody>
      </p:sp>
      <p:sp>
        <p:nvSpPr>
          <p:cNvPr id="21" name="Oval 20"/>
          <p:cNvSpPr/>
          <p:nvPr/>
        </p:nvSpPr>
        <p:spPr>
          <a:xfrm>
            <a:off x="3419475" y="4375150"/>
            <a:ext cx="696913" cy="346075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CA"/>
          </a:p>
        </p:txBody>
      </p:sp>
      <p:cxnSp>
        <p:nvCxnSpPr>
          <p:cNvPr id="23" name="Straight Arrow Connector 22"/>
          <p:cNvCxnSpPr/>
          <p:nvPr/>
        </p:nvCxnSpPr>
        <p:spPr>
          <a:xfrm rot="5400000">
            <a:off x="3536156" y="2942432"/>
            <a:ext cx="1431925" cy="1233488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348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  <p:bldP spid="17" grpId="0" animBg="1"/>
      <p:bldP spid="19" grpId="0" animBg="1"/>
      <p:bldP spid="21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// Return the exponential of the complex value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Complex </a:t>
            </a:r>
            <a:r>
              <a:rPr lang="en-US" sz="1400" dirty="0" err="1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Complex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::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exp() const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double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exp_re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= </a:t>
            </a:r>
            <a:r>
              <a:rPr lang="en-US" sz="1400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std::exp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( re );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return Complex( </a:t>
            </a:r>
            <a:r>
              <a:rPr lang="de-DE" sz="1400" dirty="0" smtClean="0">
                <a:latin typeface="Consolas" pitchFamily="49" charset="0"/>
                <a:cs typeface="Consolas" pitchFamily="49" charset="0"/>
              </a:rPr>
              <a:t>exp_re*</a:t>
            </a:r>
            <a:r>
              <a:rPr lang="de-DE" sz="1400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std::cos</a:t>
            </a:r>
            <a:r>
              <a:rPr lang="de-DE" sz="1400" dirty="0" smtClean="0">
                <a:latin typeface="Consolas" pitchFamily="49" charset="0"/>
                <a:cs typeface="Consolas" pitchFamily="49" charset="0"/>
              </a:rPr>
              <a:t>(im), exp_re*</a:t>
            </a:r>
            <a:r>
              <a:rPr lang="de-DE" sz="1400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std::sin</a:t>
            </a:r>
            <a:r>
              <a:rPr lang="de-DE" sz="1400" dirty="0" smtClean="0">
                <a:latin typeface="Consolas" pitchFamily="49" charset="0"/>
                <a:cs typeface="Consolas" pitchFamily="49" charset="0"/>
              </a:rPr>
              <a:t>(im) );</a:t>
            </a: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21367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Complex Class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// Normalize the complex number (giving it unit absolute value, |z| = 1)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void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Complex::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normalize()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if ( re == 0 &amp;&amp;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== 0 )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    return;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double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= abs();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re /=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/=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#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endif</a:t>
            </a:r>
            <a:endParaRPr lang="en-US" sz="1400" dirty="0" smtClean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4106863" y="2540000"/>
            <a:ext cx="5045075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sz="1600" dirty="0">
                <a:solidFill>
                  <a:srgbClr val="00B0F0"/>
                </a:solidFill>
              </a:rPr>
              <a:t>This calls the member function </a:t>
            </a:r>
            <a: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double abs() const</a:t>
            </a:r>
            <a:b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</a:br>
            <a:r>
              <a:rPr lang="en-CA" sz="1600" dirty="0">
                <a:solidFill>
                  <a:srgbClr val="00B0F0"/>
                </a:solidFill>
              </a:rPr>
              <a:t>from the </a:t>
            </a:r>
            <a: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Complex</a:t>
            </a:r>
            <a:r>
              <a:rPr lang="en-CA" sz="1600" dirty="0">
                <a:solidFill>
                  <a:srgbClr val="00B0F0"/>
                </a:solidFill>
              </a:rPr>
              <a:t> class on the object on which</a:t>
            </a:r>
          </a:p>
          <a:p>
            <a:pPr eaLnBrk="1" hangingPunct="1"/>
            <a:r>
              <a:rPr lang="en-CA" sz="16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void normalize() </a:t>
            </a:r>
            <a:r>
              <a:rPr lang="en-CA" sz="1600" dirty="0">
                <a:solidFill>
                  <a:srgbClr val="00B0F0"/>
                </a:solidFill>
              </a:rPr>
              <a:t>was called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rot="10800000" flipV="1">
            <a:off x="3348038" y="2814638"/>
            <a:ext cx="647700" cy="215900"/>
          </a:xfrm>
          <a:prstGeom prst="straightConnector1">
            <a:avLst/>
          </a:prstGeom>
          <a:ln w="2857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2420938" y="2986088"/>
            <a:ext cx="720725" cy="346075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2656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Visibility in C# and Java is described by placing public/private/protected in front of each class member or member function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In C++, this is described by a block prefixed by one of</a:t>
            </a:r>
          </a:p>
          <a:p>
            <a:pPr lvl="1">
              <a:buFontTx/>
              <a:buNone/>
            </a:pPr>
            <a:r>
              <a:rPr lang="en-US" b="1" smtClean="0">
                <a:latin typeface="Courier New" pitchFamily="49" charset="0"/>
                <a:cs typeface="Arial" charset="0"/>
              </a:rPr>
              <a:t>		private:</a:t>
            </a:r>
          </a:p>
          <a:p>
            <a:pPr lvl="1">
              <a:buFontTx/>
              <a:buNone/>
            </a:pPr>
            <a:r>
              <a:rPr lang="en-US" b="1" smtClean="0">
                <a:latin typeface="Courier New" pitchFamily="49" charset="0"/>
                <a:cs typeface="Arial" charset="0"/>
              </a:rPr>
              <a:t>		protected:</a:t>
            </a:r>
          </a:p>
          <a:p>
            <a:pPr lvl="1">
              <a:buFontTx/>
              <a:buNone/>
            </a:pPr>
            <a:r>
              <a:rPr lang="en-US" b="1" smtClean="0">
                <a:latin typeface="Courier New" pitchFamily="49" charset="0"/>
                <a:cs typeface="Arial" charset="0"/>
              </a:rPr>
              <a:t>		public:</a:t>
            </a:r>
          </a:p>
        </p:txBody>
      </p:sp>
    </p:spTree>
    <p:extLst>
      <p:ext uri="{BB962C8B-B14F-4D97-AF65-F5344CB8AC3E}">
        <p14:creationId xmlns:p14="http://schemas.microsoft.com/office/powerpoint/2010/main" val="368888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dirty="0" smtClean="0">
                <a:latin typeface="Consolas" pitchFamily="49" charset="0"/>
                <a:cs typeface="Consolas" pitchFamily="49" charset="0"/>
              </a:rPr>
              <a:t>class Complex {</a:t>
            </a:r>
          </a:p>
          <a:p>
            <a:pPr>
              <a:buFontTx/>
              <a:buNone/>
            </a:pPr>
            <a:r>
              <a:rPr lang="en-US" sz="12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2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private:</a:t>
            </a:r>
          </a:p>
          <a:p>
            <a:pPr>
              <a:buFontTx/>
              <a:buNone/>
            </a:pPr>
            <a:r>
              <a:rPr lang="en-US" sz="12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     double re, </a:t>
            </a:r>
            <a:r>
              <a:rPr lang="en-US" sz="1200" dirty="0" err="1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im</a:t>
            </a:r>
            <a:r>
              <a:rPr lang="en-US" sz="12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endParaRPr lang="en-US" sz="1200" dirty="0" smtClean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2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200" dirty="0" smtClean="0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public:</a:t>
            </a:r>
          </a:p>
          <a:p>
            <a:pPr>
              <a:buFontTx/>
              <a:buNone/>
            </a:pPr>
            <a:r>
              <a:rPr lang="en-US" sz="1200" dirty="0" smtClean="0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      Complex( double, double );</a:t>
            </a:r>
          </a:p>
          <a:p>
            <a:pPr>
              <a:buFontTx/>
              <a:buNone/>
            </a:pPr>
            <a:endParaRPr lang="en-US" sz="1200" dirty="0" smtClean="0">
              <a:solidFill>
                <a:schemeClr val="accent2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200" dirty="0" smtClean="0">
                <a:solidFill>
                  <a:srgbClr val="0000FF"/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200" dirty="0" smtClean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double real() const;</a:t>
            </a:r>
          </a:p>
          <a:p>
            <a:pPr>
              <a:buFontTx/>
              <a:buNone/>
            </a:pPr>
            <a:r>
              <a:rPr lang="en-US" sz="1200" dirty="0" smtClean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        double </a:t>
            </a:r>
            <a:r>
              <a:rPr lang="en-US" sz="1200" dirty="0" err="1" smtClean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imag</a:t>
            </a:r>
            <a:r>
              <a:rPr lang="en-US" sz="1200" dirty="0" smtClean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() const;</a:t>
            </a:r>
          </a:p>
          <a:p>
            <a:pPr>
              <a:buFontTx/>
              <a:buNone/>
            </a:pPr>
            <a:r>
              <a:rPr lang="en-US" sz="1200" dirty="0" smtClean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        double abs() const;</a:t>
            </a:r>
          </a:p>
          <a:p>
            <a:pPr>
              <a:buFontTx/>
              <a:buNone/>
            </a:pPr>
            <a:r>
              <a:rPr lang="en-US" sz="1200" dirty="0" smtClean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        Complex </a:t>
            </a:r>
            <a:r>
              <a:rPr lang="en-US" sz="1200" dirty="0" err="1" smtClean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exp</a:t>
            </a:r>
            <a:r>
              <a:rPr lang="en-US" sz="1200" dirty="0" smtClean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() const;</a:t>
            </a:r>
          </a:p>
          <a:p>
            <a:pPr>
              <a:buFontTx/>
              <a:buNone/>
            </a:pPr>
            <a:endParaRPr lang="en-US" sz="1200" dirty="0" smtClean="0">
              <a:solidFill>
                <a:srgbClr val="0099CC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200" dirty="0" smtClean="0">
                <a:solidFill>
                  <a:schemeClr val="accent2"/>
                </a:solidFill>
                <a:latin typeface="Consolas" pitchFamily="49" charset="0"/>
                <a:cs typeface="Consolas" pitchFamily="49" charset="0"/>
              </a:rPr>
              <a:t>        void normalize();</a:t>
            </a:r>
          </a:p>
          <a:p>
            <a:pPr>
              <a:buFontTx/>
              <a:buNone/>
            </a:pPr>
            <a:r>
              <a:rPr lang="en-US" sz="1200" dirty="0" smtClean="0">
                <a:latin typeface="Consolas" pitchFamily="49" charset="0"/>
                <a:cs typeface="Consolas" pitchFamily="49" charset="0"/>
              </a:rPr>
              <a:t>};</a:t>
            </a:r>
          </a:p>
        </p:txBody>
      </p:sp>
      <p:sp>
        <p:nvSpPr>
          <p:cNvPr id="52228" name="Rectangle 4"/>
          <p:cNvSpPr>
            <a:spLocks noChangeArrowheads="1"/>
          </p:cNvSpPr>
          <p:nvPr/>
        </p:nvSpPr>
        <p:spPr bwMode="auto">
          <a:xfrm>
            <a:off x="1109663" y="2687638"/>
            <a:ext cx="2676525" cy="1785937"/>
          </a:xfrm>
          <a:prstGeom prst="rect">
            <a:avLst/>
          </a:prstGeom>
          <a:noFill/>
          <a:ln w="38100">
            <a:solidFill>
              <a:srgbClr val="0066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  <p:sp>
        <p:nvSpPr>
          <p:cNvPr id="52229" name="Rectangle 5"/>
          <p:cNvSpPr>
            <a:spLocks noChangeArrowheads="1"/>
          </p:cNvSpPr>
          <p:nvPr/>
        </p:nvSpPr>
        <p:spPr bwMode="auto">
          <a:xfrm>
            <a:off x="1109663" y="2022475"/>
            <a:ext cx="2676525" cy="287338"/>
          </a:xfrm>
          <a:prstGeom prst="rect">
            <a:avLst/>
          </a:prstGeom>
          <a:noFill/>
          <a:ln w="38100">
            <a:solidFill>
              <a:srgbClr val="FF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63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reason for the change in Java/C# was that the C++ version has been noted to be a source of errors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Code could be cut-and-paste from one location to another, and a poorly placed paste could change the visibility of some code:</a:t>
            </a:r>
          </a:p>
          <a:p>
            <a:pPr lvl="1"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	public	→ private  </a:t>
            </a:r>
            <a:r>
              <a:rPr lang="en-US" smtClean="0">
                <a:latin typeface="Arial" charset="0"/>
                <a:cs typeface="Arial" charset="0"/>
              </a:rPr>
              <a:t>automatically caught</a:t>
            </a:r>
          </a:p>
          <a:p>
            <a:pPr lvl="1"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private	→ public </a:t>
            </a:r>
            <a:r>
              <a:rPr lang="en-US" b="1" smtClean="0">
                <a:latin typeface="Courier New" pitchFamily="49" charset="0"/>
                <a:cs typeface="Arial" charset="0"/>
              </a:rPr>
              <a:t> </a:t>
            </a:r>
            <a:r>
              <a:rPr lang="en-US" smtClean="0">
                <a:latin typeface="Arial" charset="0"/>
                <a:cs typeface="Arial" charset="0"/>
              </a:rPr>
              <a:t>difficult to catch and dangerous</a:t>
            </a:r>
          </a:p>
        </p:txBody>
      </p:sp>
    </p:spTree>
    <p:extLst>
      <p:ext uri="{BB962C8B-B14F-4D97-AF65-F5344CB8AC3E}">
        <p14:creationId xmlns:p14="http://schemas.microsoft.com/office/powerpoint/2010/main" val="74055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Operators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Operators have similar functionality for built-in datatypes: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Assignment	</a:t>
            </a:r>
            <a:r>
              <a:rPr lang="en-US" b="1" smtClean="0">
                <a:latin typeface="Consolas" pitchFamily="49" charset="0"/>
                <a:cs typeface="Arial" charset="0"/>
              </a:rPr>
              <a:t>=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Arithmetic		</a:t>
            </a:r>
            <a:r>
              <a:rPr lang="en-US" b="1" smtClean="0">
                <a:latin typeface="Consolas" pitchFamily="49" charset="0"/>
                <a:cs typeface="Arial" charset="0"/>
              </a:rPr>
              <a:t>+     -     *     /     %</a:t>
            </a:r>
          </a:p>
          <a:p>
            <a:pPr lvl="1"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			</a:t>
            </a:r>
            <a:r>
              <a:rPr lang="en-US" b="1" smtClean="0">
                <a:latin typeface="Consolas" pitchFamily="49" charset="0"/>
                <a:cs typeface="Arial" charset="0"/>
              </a:rPr>
              <a:t>+=    -=    *=    /=    %=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Autoincrement	</a:t>
            </a:r>
            <a:r>
              <a:rPr lang="en-US" b="1" smtClean="0">
                <a:latin typeface="Consolas" pitchFamily="49" charset="0"/>
                <a:cs typeface="Arial" charset="0"/>
              </a:rPr>
              <a:t>++</a:t>
            </a:r>
            <a:endParaRPr lang="en-US" smtClean="0">
              <a:latin typeface="Consolas" pitchFamily="49" charset="0"/>
              <a:cs typeface="Arial" charset="0"/>
            </a:endParaRP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Autodecrement	</a:t>
            </a:r>
            <a:r>
              <a:rPr lang="en-US" b="1" smtClean="0">
                <a:latin typeface="Consolas" pitchFamily="49" charset="0"/>
                <a:cs typeface="Arial" charset="0"/>
              </a:rPr>
              <a:t>--</a:t>
            </a:r>
            <a:endParaRPr lang="en-US" smtClean="0">
              <a:latin typeface="Consolas" pitchFamily="49" charset="0"/>
              <a:cs typeface="Arial" charset="0"/>
            </a:endParaRP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Logical		</a:t>
            </a:r>
            <a:r>
              <a:rPr lang="en-US" b="1" smtClean="0">
                <a:latin typeface="Consolas" pitchFamily="49" charset="0"/>
                <a:cs typeface="Arial" charset="0"/>
              </a:rPr>
              <a:t>&amp;&amp;    ||    !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Relational	  	</a:t>
            </a:r>
            <a:r>
              <a:rPr lang="en-US" b="1" smtClean="0">
                <a:latin typeface="Consolas" pitchFamily="49" charset="0"/>
                <a:cs typeface="Arial" charset="0"/>
              </a:rPr>
              <a:t>==    !=    &lt;     &lt;=    &gt;=    &gt;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Comments	</a:t>
            </a:r>
            <a:r>
              <a:rPr lang="en-US" b="1" smtClean="0">
                <a:latin typeface="Consolas" pitchFamily="49" charset="0"/>
                <a:cs typeface="Arial" charset="0"/>
              </a:rPr>
              <a:t>/*                        */</a:t>
            </a:r>
          </a:p>
          <a:p>
            <a:pPr lvl="1"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			</a:t>
            </a:r>
            <a:r>
              <a:rPr lang="en-US" b="1" smtClean="0">
                <a:latin typeface="Consolas" pitchFamily="49" charset="0"/>
                <a:cs typeface="Arial" charset="0"/>
              </a:rPr>
              <a:t>// to end of line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Bitwise		</a:t>
            </a:r>
            <a:r>
              <a:rPr lang="en-US" b="1" smtClean="0">
                <a:latin typeface="Consolas" pitchFamily="49" charset="0"/>
                <a:cs typeface="Arial" charset="0"/>
              </a:rPr>
              <a:t>&amp;     |     ^     ~</a:t>
            </a:r>
          </a:p>
          <a:p>
            <a:pPr lvl="1"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			</a:t>
            </a:r>
            <a:r>
              <a:rPr lang="en-US" b="1" smtClean="0">
                <a:latin typeface="Consolas" pitchFamily="49" charset="0"/>
                <a:cs typeface="Arial" charset="0"/>
              </a:rPr>
              <a:t>&amp;=    |=    ^=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Bit shifting	  	</a:t>
            </a:r>
            <a:r>
              <a:rPr lang="en-US" b="1" smtClean="0">
                <a:latin typeface="Consolas" pitchFamily="49" charset="0"/>
                <a:cs typeface="Arial" charset="0"/>
              </a:rPr>
              <a:t>&lt;&lt;    &gt;&gt;</a:t>
            </a:r>
          </a:p>
          <a:p>
            <a:pPr lvl="1"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			</a:t>
            </a:r>
            <a:r>
              <a:rPr lang="en-US" b="1" smtClean="0">
                <a:latin typeface="Consolas" pitchFamily="49" charset="0"/>
                <a:cs typeface="Arial" charset="0"/>
              </a:rPr>
              <a:t>&lt;&lt;=   &gt;&gt;=</a:t>
            </a:r>
          </a:p>
        </p:txBody>
      </p:sp>
    </p:spTree>
    <p:extLst>
      <p:ext uri="{BB962C8B-B14F-4D97-AF65-F5344CB8AC3E}">
        <p14:creationId xmlns:p14="http://schemas.microsoft.com/office/powerpoint/2010/main" val="427223639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It is possible for a class to indicate that another class is allowed to access its </a:t>
            </a:r>
            <a:r>
              <a:rPr lang="en-US" b="1" u="sng" smtClean="0">
                <a:latin typeface="Arial" charset="0"/>
                <a:cs typeface="Arial" charset="0"/>
              </a:rPr>
              <a:t>private</a:t>
            </a:r>
            <a:r>
              <a:rPr lang="en-US" smtClean="0">
                <a:latin typeface="Arial" charset="0"/>
                <a:cs typeface="Arial" charset="0"/>
              </a:rPr>
              <a:t> members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If class 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ClassX</a:t>
            </a:r>
            <a:r>
              <a:rPr lang="en-US" smtClean="0">
                <a:latin typeface="Arial" charset="0"/>
                <a:cs typeface="Arial" charset="0"/>
              </a:rPr>
              <a:t> declares class 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ClassY</a:t>
            </a:r>
            <a:r>
              <a:rPr lang="en-US" smtClean="0">
                <a:latin typeface="Arial" charset="0"/>
                <a:cs typeface="Arial" charset="0"/>
              </a:rPr>
              <a:t> to be a friend, then class 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ClassY</a:t>
            </a:r>
            <a:r>
              <a:rPr lang="en-US" smtClean="0">
                <a:latin typeface="Arial" charset="0"/>
                <a:cs typeface="Arial" charset="0"/>
              </a:rPr>
              <a:t> can access (and modify) the private members of 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ClassX</a:t>
            </a:r>
            <a:r>
              <a:rPr lang="en-US" smtClean="0">
                <a:latin typeface="Arial" charset="0"/>
                <a:cs typeface="Arial" charset="0"/>
              </a:rPr>
              <a:t> </a:t>
            </a:r>
            <a:endParaRPr lang="en-US" b="1" smtClean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172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Visibility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40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class ClassY;                   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// declare that ClassY is a class</a:t>
            </a:r>
            <a:endParaRPr lang="en-US" sz="1400" smtClean="0">
              <a:solidFill>
                <a:srgbClr val="FF00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endParaRPr lang="en-US" sz="1400" smtClean="0">
              <a:solidFill>
                <a:srgbClr val="0066FF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 smtClean="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class ClassX {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private: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smtClean="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int privy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;              // the variable privy is private</a:t>
            </a:r>
          </a:p>
          <a:p>
            <a:pPr>
              <a:buFontTx/>
              <a:buNone/>
            </a:pPr>
            <a:endParaRPr lang="en-US" sz="140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friend class ClassY;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        // ClassY is a </a:t>
            </a:r>
            <a:r>
              <a:rPr lang="en-US" sz="1400" smtClean="0">
                <a:latin typeface="Consolas" pitchFamily="49" charset="0"/>
                <a:cs typeface="Arial" charset="0"/>
              </a:rPr>
              <a:t>"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friend</a:t>
            </a:r>
            <a:r>
              <a:rPr lang="en-US" sz="1400" smtClean="0">
                <a:latin typeface="Consolas" pitchFamily="49" charset="0"/>
                <a:cs typeface="Arial" charset="0"/>
              </a:rPr>
              <a:t>"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 of ClassX</a:t>
            </a:r>
          </a:p>
          <a:p>
            <a:pPr>
              <a:buFontTx/>
              <a:buNone/>
            </a:pPr>
            <a:r>
              <a:rPr lang="en-US" sz="1400" smtClean="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};</a:t>
            </a:r>
          </a:p>
          <a:p>
            <a:pPr>
              <a:buFontTx/>
              <a:buNone/>
            </a:pPr>
            <a:endParaRPr lang="en-US" sz="140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class ClassY {                  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// define ClassY</a:t>
            </a:r>
            <a:endParaRPr lang="en-US" sz="1400" smtClean="0">
              <a:solidFill>
                <a:srgbClr val="FF3300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private: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    </a:t>
            </a:r>
            <a:r>
              <a:rPr lang="en-US" sz="1400" smtClean="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ClassX value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;           // Y stores one instance of X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public: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    void set_x() {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        </a:t>
            </a:r>
            <a:r>
              <a:rPr lang="en-US" sz="1400" smtClean="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value.privy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 = 42;   // a member function of ClassY can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    }                       // access and modify the private</a:t>
            </a:r>
          </a:p>
          <a:p>
            <a:pPr>
              <a:buFontTx/>
              <a:buNone/>
            </a:pPr>
            <a:r>
              <a:rPr lang="en-US" sz="140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};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                              // member privy of </a:t>
            </a:r>
            <a:r>
              <a:rPr lang="en-US" sz="1400" smtClean="0">
                <a:latin typeface="Consolas" pitchFamily="49" charset="0"/>
                <a:cs typeface="Arial" charset="0"/>
              </a:rPr>
              <a:t>"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value</a:t>
            </a:r>
            <a:r>
              <a:rPr lang="en-US" sz="1400" smtClean="0">
                <a:latin typeface="Consolas" pitchFamily="49" charset="0"/>
                <a:cs typeface="Arial" charset="0"/>
              </a:rPr>
              <a:t>"</a:t>
            </a:r>
            <a:endParaRPr lang="en-US" sz="1400" smtClean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67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We can classify member functions into two categories: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Those leaving the object unchanged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Those modifying the member variables of the object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Respectively, these are referred to as:</a:t>
            </a:r>
          </a:p>
          <a:p>
            <a:pPr lvl="1"/>
            <a:r>
              <a:rPr lang="en-US" b="1" smtClean="0">
                <a:latin typeface="Arial" charset="0"/>
                <a:cs typeface="Arial" charset="0"/>
              </a:rPr>
              <a:t>Accessors:	</a:t>
            </a:r>
            <a:r>
              <a:rPr lang="en-US" smtClean="0">
                <a:latin typeface="Arial" charset="0"/>
                <a:cs typeface="Arial" charset="0"/>
              </a:rPr>
              <a:t>we are accessing and using the class members</a:t>
            </a:r>
          </a:p>
          <a:p>
            <a:pPr lvl="1"/>
            <a:r>
              <a:rPr lang="en-US" b="1" smtClean="0">
                <a:latin typeface="Arial" charset="0"/>
                <a:cs typeface="Arial" charset="0"/>
              </a:rPr>
              <a:t>Mutators:		</a:t>
            </a:r>
            <a:r>
              <a:rPr lang="en-US" smtClean="0">
                <a:latin typeface="Arial" charset="0"/>
                <a:cs typeface="Arial" charset="0"/>
              </a:rPr>
              <a:t>we are changing—mutating—the class members</a:t>
            </a:r>
          </a:p>
        </p:txBody>
      </p:sp>
    </p:spTree>
    <p:extLst>
      <p:ext uri="{BB962C8B-B14F-4D97-AF65-F5344CB8AC3E}">
        <p14:creationId xmlns:p14="http://schemas.microsoft.com/office/powerpoint/2010/main" val="3129383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dirty="0" smtClean="0">
                <a:latin typeface="Arial" charset="0"/>
                <a:cs typeface="Arial" charset="0"/>
              </a:rPr>
              <a:t>	Good programming practice is to enforce that a routine specified to be an </a:t>
            </a:r>
            <a:r>
              <a:rPr lang="en-US" dirty="0" err="1" smtClean="0">
                <a:latin typeface="Arial" charset="0"/>
                <a:cs typeface="Arial" charset="0"/>
              </a:rPr>
              <a:t>accessor</a:t>
            </a:r>
            <a:r>
              <a:rPr lang="en-US" dirty="0" smtClean="0">
                <a:latin typeface="Arial" charset="0"/>
                <a:cs typeface="Arial" charset="0"/>
              </a:rPr>
              <a:t> cannot be accidentally changed to a </a:t>
            </a:r>
            <a:r>
              <a:rPr lang="en-US" dirty="0" err="1" smtClean="0">
                <a:latin typeface="Arial" charset="0"/>
                <a:cs typeface="Arial" charset="0"/>
              </a:rPr>
              <a:t>mutator</a:t>
            </a:r>
            <a:endParaRPr lang="en-US" dirty="0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dirty="0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dirty="0" smtClean="0">
                <a:latin typeface="Arial" charset="0"/>
                <a:cs typeface="Arial" charset="0"/>
              </a:rPr>
              <a:t>	This is done with the const keyword after the parameter list</a:t>
            </a:r>
          </a:p>
          <a:p>
            <a:pPr lvl="1">
              <a:buFontTx/>
              <a:buNone/>
            </a:pPr>
            <a:r>
              <a:rPr lang="en-US" dirty="0" smtClean="0">
                <a:latin typeface="Arial" charset="0"/>
                <a:cs typeface="Arial" charset="0"/>
              </a:rPr>
              <a:t>	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 double abs() </a:t>
            </a:r>
            <a:r>
              <a:rPr lang="en-US" dirty="0" smtClean="0">
                <a:solidFill>
                  <a:srgbClr val="FF3300"/>
                </a:solidFill>
                <a:latin typeface="Consolas" pitchFamily="49" charset="0"/>
                <a:cs typeface="Consolas" pitchFamily="49" charset="0"/>
              </a:rPr>
              <a:t>const</a:t>
            </a:r>
            <a:r>
              <a:rPr lang="en-US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  <a:cs typeface="Arial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850680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dirty="0" smtClean="0">
                <a:latin typeface="Arial" charset="0"/>
                <a:cs typeface="Arial" charset="0"/>
              </a:rPr>
              <a:t>	If a junior programmer were to try change</a:t>
            </a:r>
          </a:p>
          <a:p>
            <a:pPr lvl="2">
              <a:buFontTx/>
              <a:buNone/>
            </a:pPr>
            <a:r>
              <a:rPr lang="en-US" dirty="0" smtClean="0">
                <a:latin typeface="Consolas" pitchFamily="49" charset="0"/>
                <a:cs typeface="Arial" charset="0"/>
              </a:rPr>
              <a:t>double Complex::abs() const {</a:t>
            </a:r>
          </a:p>
          <a:p>
            <a:pPr lvl="2">
              <a:buFontTx/>
              <a:buNone/>
            </a:pPr>
            <a:r>
              <a:rPr lang="en-US" dirty="0" smtClean="0">
                <a:latin typeface="Consolas" pitchFamily="49" charset="0"/>
                <a:cs typeface="Arial" charset="0"/>
              </a:rPr>
              <a:t>	return std::</a:t>
            </a:r>
            <a:r>
              <a:rPr lang="en-US" dirty="0" err="1" smtClean="0">
                <a:latin typeface="Consolas" pitchFamily="49" charset="0"/>
                <a:cs typeface="Arial" charset="0"/>
              </a:rPr>
              <a:t>sqrt</a:t>
            </a:r>
            <a:r>
              <a:rPr lang="en-US" dirty="0" smtClean="0">
                <a:latin typeface="Consolas" pitchFamily="49" charset="0"/>
                <a:cs typeface="Arial" charset="0"/>
              </a:rPr>
              <a:t>( re*re + </a:t>
            </a:r>
            <a:r>
              <a:rPr lang="en-US" dirty="0" err="1" smtClean="0">
                <a:latin typeface="Consolas" pitchFamily="49" charset="0"/>
                <a:cs typeface="Arial" charset="0"/>
              </a:rPr>
              <a:t>im</a:t>
            </a:r>
            <a:r>
              <a:rPr lang="en-US" dirty="0" smtClean="0">
                <a:latin typeface="Consolas" pitchFamily="49" charset="0"/>
                <a:cs typeface="Arial" charset="0"/>
              </a:rPr>
              <a:t>*</a:t>
            </a:r>
            <a:r>
              <a:rPr lang="en-US" dirty="0" err="1" smtClean="0">
                <a:latin typeface="Consolas" pitchFamily="49" charset="0"/>
                <a:cs typeface="Arial" charset="0"/>
              </a:rPr>
              <a:t>im</a:t>
            </a:r>
            <a:r>
              <a:rPr lang="en-US" dirty="0" smtClean="0">
                <a:latin typeface="Consolas" pitchFamily="49" charset="0"/>
                <a:cs typeface="Arial" charset="0"/>
              </a:rPr>
              <a:t> );</a:t>
            </a:r>
          </a:p>
          <a:p>
            <a:pPr lvl="2">
              <a:buFontTx/>
              <a:buNone/>
            </a:pPr>
            <a:r>
              <a:rPr lang="en-US" dirty="0" smtClean="0">
                <a:latin typeface="Consolas" pitchFamily="49" charset="0"/>
                <a:cs typeface="Arial" charset="0"/>
              </a:rPr>
              <a:t>}</a:t>
            </a:r>
          </a:p>
          <a:p>
            <a:pPr lvl="2">
              <a:buFontTx/>
              <a:buNone/>
            </a:pPr>
            <a:r>
              <a:rPr lang="en-US" sz="2000" dirty="0" smtClean="0">
                <a:latin typeface="Arial" charset="0"/>
                <a:cs typeface="Arial" charset="0"/>
              </a:rPr>
              <a:t>	to</a:t>
            </a:r>
            <a:endParaRPr lang="en-US" dirty="0" smtClean="0">
              <a:latin typeface="Arial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dirty="0" smtClean="0">
                <a:latin typeface="Consolas" pitchFamily="49" charset="0"/>
                <a:cs typeface="Arial" charset="0"/>
              </a:rPr>
              <a:t>double Complex::abs() const {</a:t>
            </a:r>
          </a:p>
          <a:p>
            <a:pPr lvl="2">
              <a:buFontTx/>
              <a:buNone/>
            </a:pPr>
            <a:r>
              <a:rPr lang="en-US" dirty="0" smtClean="0">
                <a:latin typeface="Consolas" pitchFamily="49" charset="0"/>
                <a:cs typeface="Arial" charset="0"/>
              </a:rPr>
              <a:t>    </a:t>
            </a:r>
            <a:r>
              <a:rPr lang="en-US" b="1" dirty="0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re = 1.0; </a:t>
            </a:r>
            <a:r>
              <a:rPr lang="en-US" dirty="0" smtClean="0">
                <a:latin typeface="Consolas" pitchFamily="49" charset="0"/>
                <a:cs typeface="Arial" charset="0"/>
              </a:rPr>
              <a:t>           // modifying (</a:t>
            </a:r>
            <a:r>
              <a:rPr lang="en-US" i="1" dirty="0" smtClean="0">
                <a:latin typeface="Consolas" pitchFamily="49" charset="0"/>
                <a:cs typeface="Arial" charset="0"/>
              </a:rPr>
              <a:t>mutating</a:t>
            </a:r>
            <a:r>
              <a:rPr lang="en-US" dirty="0" smtClean="0">
                <a:latin typeface="Consolas" pitchFamily="49" charset="0"/>
                <a:cs typeface="Arial" charset="0"/>
              </a:rPr>
              <a:t>) 're'</a:t>
            </a:r>
          </a:p>
          <a:p>
            <a:pPr lvl="2">
              <a:buFontTx/>
              <a:buNone/>
            </a:pPr>
            <a:r>
              <a:rPr lang="en-US" dirty="0" smtClean="0">
                <a:latin typeface="Consolas" pitchFamily="49" charset="0"/>
                <a:cs typeface="Arial" charset="0"/>
              </a:rPr>
              <a:t>    return std::</a:t>
            </a:r>
            <a:r>
              <a:rPr lang="en-US" dirty="0" err="1" smtClean="0">
                <a:latin typeface="Consolas" pitchFamily="49" charset="0"/>
                <a:cs typeface="Arial" charset="0"/>
              </a:rPr>
              <a:t>sqrt</a:t>
            </a:r>
            <a:r>
              <a:rPr lang="en-US" dirty="0" smtClean="0">
                <a:latin typeface="Consolas" pitchFamily="49" charset="0"/>
                <a:cs typeface="Arial" charset="0"/>
              </a:rPr>
              <a:t>( re*re + </a:t>
            </a:r>
            <a:r>
              <a:rPr lang="en-US" dirty="0" err="1" smtClean="0">
                <a:latin typeface="Consolas" pitchFamily="49" charset="0"/>
                <a:cs typeface="Arial" charset="0"/>
              </a:rPr>
              <a:t>im</a:t>
            </a:r>
            <a:r>
              <a:rPr lang="en-US" dirty="0" smtClean="0">
                <a:latin typeface="Consolas" pitchFamily="49" charset="0"/>
                <a:cs typeface="Arial" charset="0"/>
              </a:rPr>
              <a:t>*</a:t>
            </a:r>
            <a:r>
              <a:rPr lang="en-US" dirty="0" err="1" smtClean="0">
                <a:latin typeface="Consolas" pitchFamily="49" charset="0"/>
                <a:cs typeface="Arial" charset="0"/>
              </a:rPr>
              <a:t>im</a:t>
            </a:r>
            <a:r>
              <a:rPr lang="en-US" dirty="0" smtClean="0">
                <a:latin typeface="Consolas" pitchFamily="49" charset="0"/>
                <a:cs typeface="Arial" charset="0"/>
              </a:rPr>
              <a:t> );</a:t>
            </a:r>
          </a:p>
          <a:p>
            <a:pPr lvl="2">
              <a:buFontTx/>
              <a:buNone/>
            </a:pPr>
            <a:r>
              <a:rPr lang="en-US" dirty="0" smtClean="0">
                <a:latin typeface="Consolas" pitchFamily="49" charset="0"/>
                <a:cs typeface="Arial" charset="0"/>
              </a:rPr>
              <a:t>}</a:t>
            </a:r>
          </a:p>
          <a:p>
            <a:pPr>
              <a:buFontTx/>
              <a:buNone/>
            </a:pPr>
            <a:r>
              <a:rPr lang="en-US" dirty="0" smtClean="0">
                <a:latin typeface="Arial" charset="0"/>
                <a:cs typeface="Arial" charset="0"/>
              </a:rPr>
              <a:t>	the compiler would signal an error</a:t>
            </a:r>
          </a:p>
        </p:txBody>
      </p:sp>
    </p:spTree>
    <p:extLst>
      <p:ext uri="{BB962C8B-B14F-4D97-AF65-F5344CB8AC3E}">
        <p14:creationId xmlns:p14="http://schemas.microsoft.com/office/powerpoint/2010/main" val="93181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dirty="0" smtClean="0">
                <a:latin typeface="Arial" charset="0"/>
                <a:cs typeface="Arial" charset="0"/>
              </a:rPr>
              <a:t>	As an example from a previous project, a student did this:</a:t>
            </a:r>
          </a:p>
          <a:p>
            <a:pPr lvl="2">
              <a:buFontTx/>
              <a:buNone/>
            </a:pPr>
            <a:endParaRPr lang="en-US" sz="1200" dirty="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sz="1200" dirty="0" err="1" smtClean="0">
                <a:latin typeface="Consolas" pitchFamily="49" charset="0"/>
                <a:cs typeface="Arial" charset="0"/>
              </a:rPr>
              <a:t>int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 </a:t>
            </a:r>
            <a:r>
              <a:rPr lang="en-US" sz="1200" dirty="0" err="1" smtClean="0">
                <a:latin typeface="Consolas" pitchFamily="49" charset="0"/>
                <a:cs typeface="Arial" charset="0"/>
              </a:rPr>
              <a:t>Double_sentinel_list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&lt;Type&gt;::count( Type const &amp;</a:t>
            </a:r>
            <a:r>
              <a:rPr lang="en-US" sz="1200" dirty="0" err="1" smtClean="0">
                <a:latin typeface="Consolas" pitchFamily="49" charset="0"/>
                <a:cs typeface="Arial" charset="0"/>
              </a:rPr>
              <a:t>obj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 ) const {</a:t>
            </a: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	for ( </a:t>
            </a:r>
            <a:r>
              <a:rPr lang="en-US" sz="1200" dirty="0" err="1" smtClean="0">
                <a:latin typeface="Consolas" pitchFamily="49" charset="0"/>
                <a:cs typeface="Arial" charset="0"/>
              </a:rPr>
              <a:t>Double_node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&lt;Type&gt; *temp = head(); temp != nullptr; temp = temp-&gt;next() ) {</a:t>
            </a: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		if ( temp-&gt;retrieve() == </a:t>
            </a:r>
            <a:r>
              <a:rPr lang="en-US" sz="1200" dirty="0" err="1" smtClean="0">
                <a:latin typeface="Consolas" pitchFamily="49" charset="0"/>
                <a:cs typeface="Arial" charset="0"/>
              </a:rPr>
              <a:t>obj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			++</a:t>
            </a:r>
            <a:r>
              <a:rPr lang="en-US" sz="1200" b="1" dirty="0" err="1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list_size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		}</a:t>
            </a: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	}</a:t>
            </a:r>
          </a:p>
          <a:p>
            <a:pPr lvl="2">
              <a:buFontTx/>
              <a:buNone/>
            </a:pPr>
            <a:endParaRPr lang="en-US" sz="1200" dirty="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	return </a:t>
            </a:r>
            <a:r>
              <a:rPr lang="en-US" sz="1200" b="1" dirty="0" err="1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list_size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}</a:t>
            </a:r>
          </a:p>
          <a:p>
            <a:pPr lvl="2">
              <a:buFontTx/>
              <a:buNone/>
            </a:pPr>
            <a:endParaRPr lang="en-US" sz="12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dirty="0" smtClean="0">
                <a:latin typeface="Arial" charset="0"/>
                <a:cs typeface="Arial" charset="0"/>
              </a:rPr>
              <a:t>	Here, </a:t>
            </a:r>
            <a:r>
              <a:rPr lang="en-US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list_size</a:t>
            </a:r>
            <a:r>
              <a:rPr lang="en-US" dirty="0" smtClean="0">
                <a:latin typeface="Arial" charset="0"/>
                <a:cs typeface="Arial" charset="0"/>
              </a:rPr>
              <a:t> was a member variable of the class</a:t>
            </a:r>
          </a:p>
          <a:p>
            <a:pPr lvl="1"/>
            <a:r>
              <a:rPr lang="en-US" dirty="0" smtClean="0">
                <a:latin typeface="Arial" charset="0"/>
                <a:cs typeface="Arial" charset="0"/>
              </a:rPr>
              <a:t>This code did not compile:  the compiler issued a warning that a member variable was being modified in a read-only member function</a:t>
            </a:r>
          </a:p>
        </p:txBody>
      </p:sp>
    </p:spTree>
    <p:extLst>
      <p:ext uri="{BB962C8B-B14F-4D97-AF65-F5344CB8AC3E}">
        <p14:creationId xmlns:p14="http://schemas.microsoft.com/office/powerpoint/2010/main" val="399687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Accessors and Mutators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dirty="0" smtClean="0">
                <a:latin typeface="Arial" charset="0"/>
                <a:cs typeface="Arial" charset="0"/>
              </a:rPr>
              <a:t>	What the student wanted was a local variable:</a:t>
            </a:r>
          </a:p>
          <a:p>
            <a:pPr>
              <a:buFont typeface="Arial" charset="0"/>
              <a:buNone/>
            </a:pPr>
            <a:r>
              <a:rPr lang="en-US" sz="1200" dirty="0">
                <a:latin typeface="Arial" charset="0"/>
                <a:cs typeface="Arial" charset="0"/>
              </a:rPr>
              <a:t>	</a:t>
            </a:r>
            <a:r>
              <a:rPr lang="en-US" sz="1200" dirty="0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z="1200" dirty="0">
                <a:latin typeface="Arial" charset="0"/>
                <a:cs typeface="Arial" charset="0"/>
              </a:rPr>
              <a:t>	</a:t>
            </a:r>
            <a:r>
              <a:rPr lang="en-US" sz="1200" dirty="0" smtClean="0">
                <a:latin typeface="Arial" charset="0"/>
                <a:cs typeface="Arial" charset="0"/>
              </a:rPr>
              <a:t>	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template &lt;typename Type&gt;</a:t>
            </a:r>
          </a:p>
          <a:p>
            <a:pPr lvl="2">
              <a:buFontTx/>
              <a:buNone/>
            </a:pPr>
            <a:r>
              <a:rPr lang="en-US" sz="1200" dirty="0" err="1" smtClean="0">
                <a:latin typeface="Consolas" pitchFamily="49" charset="0"/>
                <a:cs typeface="Arial" charset="0"/>
              </a:rPr>
              <a:t>int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 </a:t>
            </a:r>
            <a:r>
              <a:rPr lang="en-US" sz="1200" dirty="0" err="1" smtClean="0">
                <a:latin typeface="Consolas" pitchFamily="49" charset="0"/>
                <a:cs typeface="Arial" charset="0"/>
              </a:rPr>
              <a:t>Double_sentinel_list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&lt;Type&gt;::count( Type const &amp;</a:t>
            </a:r>
            <a:r>
              <a:rPr lang="en-US" sz="1200" dirty="0" err="1" smtClean="0">
                <a:latin typeface="Consolas" pitchFamily="49" charset="0"/>
                <a:cs typeface="Arial" charset="0"/>
              </a:rPr>
              <a:t>obj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 ) const {</a:t>
            </a:r>
          </a:p>
          <a:p>
            <a:pPr lvl="2">
              <a:buFontTx/>
              <a:buNone/>
            </a:pPr>
            <a:r>
              <a:rPr lang="en-US" sz="1200" dirty="0">
                <a:latin typeface="Consolas" pitchFamily="49" charset="0"/>
                <a:cs typeface="Arial" charset="0"/>
              </a:rPr>
              <a:t> 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   </a:t>
            </a:r>
            <a:r>
              <a:rPr lang="en-US" sz="1200" b="1" dirty="0" err="1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200" b="1" dirty="0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 </a:t>
            </a:r>
            <a:r>
              <a:rPr lang="en-US" sz="1200" b="1" dirty="0" err="1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obj_count</a:t>
            </a:r>
            <a:r>
              <a:rPr lang="en-US" sz="1200" b="1" dirty="0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 = 0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endParaRPr lang="en-US" sz="1200" dirty="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    for ( </a:t>
            </a:r>
            <a:r>
              <a:rPr lang="en-US" sz="1200" dirty="0" err="1" smtClean="0">
                <a:latin typeface="Consolas" pitchFamily="49" charset="0"/>
                <a:cs typeface="Arial" charset="0"/>
              </a:rPr>
              <a:t>Double_node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&lt;Type&gt; *temp = head(); temp != nullptr; temp = temp-&gt;next() ) {</a:t>
            </a: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        if ( temp-&gt;retrieve() == </a:t>
            </a:r>
            <a:r>
              <a:rPr lang="en-US" sz="1200" dirty="0" err="1" smtClean="0">
                <a:latin typeface="Consolas" pitchFamily="49" charset="0"/>
                <a:cs typeface="Arial" charset="0"/>
              </a:rPr>
              <a:t>obj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            ++</a:t>
            </a:r>
            <a:r>
              <a:rPr lang="en-US" sz="1200" b="1" dirty="0" err="1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obj_count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        }</a:t>
            </a: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    }</a:t>
            </a:r>
          </a:p>
          <a:p>
            <a:pPr lvl="2">
              <a:buFontTx/>
              <a:buNone/>
            </a:pPr>
            <a:endParaRPr lang="en-US" sz="1200" dirty="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    return </a:t>
            </a:r>
            <a:r>
              <a:rPr lang="en-US" sz="1200" b="1" dirty="0" err="1" smtClean="0">
                <a:solidFill>
                  <a:srgbClr val="FF0000"/>
                </a:solidFill>
                <a:latin typeface="Consolas" pitchFamily="49" charset="0"/>
                <a:cs typeface="Arial" charset="0"/>
              </a:rPr>
              <a:t>obj_count</a:t>
            </a:r>
            <a:r>
              <a:rPr lang="en-US" sz="1200" dirty="0" smtClean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200" dirty="0" smtClean="0">
                <a:latin typeface="Consolas" pitchFamily="49" charset="0"/>
                <a:cs typeface="Arial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31200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Now that we have seen an introduction to classes, the next generalization is templates</a:t>
            </a:r>
          </a:p>
        </p:txBody>
      </p:sp>
    </p:spTree>
    <p:extLst>
      <p:ext uri="{BB962C8B-B14F-4D97-AF65-F5344CB8AC3E}">
        <p14:creationId xmlns:p14="http://schemas.microsoft.com/office/powerpoint/2010/main" val="4125901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In C#, you will recall that all classes descend from the </a:t>
            </a:r>
            <a:r>
              <a:rPr lang="en-US" b="1" smtClean="0">
                <a:latin typeface="Consolas" pitchFamily="49" charset="0"/>
                <a:cs typeface="Arial" charset="0"/>
              </a:rPr>
              <a:t>Object</a:t>
            </a:r>
            <a:r>
              <a:rPr lang="en-US" smtClean="0">
                <a:latin typeface="Arial" charset="0"/>
                <a:cs typeface="Arial" charset="0"/>
              </a:rPr>
              <a:t> class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Thus, it is possible to create an array which can hold instances of any class:</a:t>
            </a:r>
          </a:p>
          <a:p>
            <a:pPr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		Object [] array = new Object[10];</a:t>
            </a:r>
          </a:p>
          <a:p>
            <a:pPr>
              <a:buFontTx/>
              <a:buNone/>
            </a:pPr>
            <a:endParaRPr lang="en-US" smtClean="0">
              <a:latin typeface="Consolas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0706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Suppose you want to build a general linked list which could hold anything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In C#, you could have it store instance of the class </a:t>
            </a:r>
            <a:r>
              <a:rPr lang="en-US" smtClean="0">
                <a:latin typeface="Consolas" pitchFamily="49" charset="0"/>
                <a:cs typeface="Arial" charset="0"/>
              </a:rPr>
              <a:t>Object</a:t>
            </a:r>
          </a:p>
          <a:p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Because there is no ultimate </a:t>
            </a:r>
            <a:r>
              <a:rPr lang="en-US" smtClean="0">
                <a:latin typeface="Consolas" pitchFamily="49" charset="0"/>
                <a:cs typeface="Arial" charset="0"/>
              </a:rPr>
              <a:t>Object</a:t>
            </a:r>
            <a:r>
              <a:rPr lang="en-US" smtClean="0">
                <a:latin typeface="Arial" charset="0"/>
                <a:cs typeface="Arial" charset="0"/>
              </a:rPr>
              <a:t> class, to avoid re-implementing each class for each class we are interested in storing, we must have a different mechanism</a:t>
            </a:r>
          </a:p>
        </p:txBody>
      </p:sp>
    </p:spTree>
    <p:extLst>
      <p:ext uri="{BB962C8B-B14F-4D97-AF65-F5344CB8AC3E}">
        <p14:creationId xmlns:p14="http://schemas.microsoft.com/office/powerpoint/2010/main" val="268033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Arrays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dirty="0" smtClean="0">
                <a:latin typeface="Arial" charset="0"/>
                <a:cs typeface="Arial" charset="0"/>
              </a:rPr>
              <a:t>	Accessing arrays is similar:</a:t>
            </a:r>
            <a:r>
              <a:rPr lang="en-US" sz="1800" b="1" dirty="0" smtClean="0">
                <a:latin typeface="Courier New" pitchFamily="49" charset="0"/>
                <a:cs typeface="Arial" charset="0"/>
              </a:rPr>
              <a:t>  </a:t>
            </a:r>
          </a:p>
          <a:p>
            <a:pPr>
              <a:buFontTx/>
              <a:buNone/>
            </a:pPr>
            <a:r>
              <a:rPr lang="en-US" sz="1800" b="1" dirty="0" smtClean="0">
                <a:latin typeface="Courier New" pitchFamily="49" charset="0"/>
                <a:cs typeface="Arial" charset="0"/>
              </a:rPr>
              <a:t>   </a:t>
            </a:r>
          </a:p>
          <a:p>
            <a:pPr lvl="2">
              <a:buFontTx/>
              <a:buNone/>
            </a:pPr>
            <a:r>
              <a:rPr lang="en-US" sz="1800" dirty="0" smtClean="0">
                <a:latin typeface="Consolas" pitchFamily="49" charset="0"/>
                <a:cs typeface="Arial" charset="0"/>
              </a:rPr>
              <a:t> const </a:t>
            </a:r>
            <a:r>
              <a:rPr lang="en-US" sz="1800" dirty="0" err="1" smtClean="0">
                <a:latin typeface="Consolas" pitchFamily="49" charset="0"/>
                <a:cs typeface="Arial" charset="0"/>
              </a:rPr>
              <a:t>int</a:t>
            </a:r>
            <a:r>
              <a:rPr lang="en-US" sz="1800" dirty="0" smtClean="0">
                <a:latin typeface="Consolas" pitchFamily="49" charset="0"/>
                <a:cs typeface="Arial" charset="0"/>
              </a:rPr>
              <a:t> ARRAY_CAPACITY = 10; // prevents reassignment</a:t>
            </a:r>
          </a:p>
          <a:p>
            <a:pPr lvl="2">
              <a:buFontTx/>
              <a:buNone/>
            </a:pPr>
            <a:r>
              <a:rPr lang="en-US" sz="1800" dirty="0" smtClean="0">
                <a:latin typeface="Consolas" pitchFamily="49" charset="0"/>
                <a:cs typeface="Arial" charset="0"/>
              </a:rPr>
              <a:t> </a:t>
            </a:r>
            <a:r>
              <a:rPr lang="en-US" sz="1800" dirty="0" err="1" smtClean="0">
                <a:latin typeface="Consolas" pitchFamily="49" charset="0"/>
                <a:cs typeface="Arial" charset="0"/>
              </a:rPr>
              <a:t>int</a:t>
            </a:r>
            <a:r>
              <a:rPr lang="en-US" sz="1800" dirty="0" smtClean="0">
                <a:latin typeface="Consolas" pitchFamily="49" charset="0"/>
                <a:cs typeface="Arial" charset="0"/>
              </a:rPr>
              <a:t> </a:t>
            </a:r>
            <a:r>
              <a:rPr lang="en-US" sz="1800" dirty="0">
                <a:latin typeface="Consolas" pitchFamily="49" charset="0"/>
                <a:cs typeface="Arial" charset="0"/>
              </a:rPr>
              <a:t>array[ARRAY_CAPACITY];</a:t>
            </a:r>
            <a:endParaRPr lang="en-US" sz="1800" dirty="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endParaRPr lang="en-US" sz="1800" dirty="0" smtClean="0">
              <a:latin typeface="Consolas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800" dirty="0" smtClean="0">
                <a:latin typeface="Consolas" pitchFamily="49" charset="0"/>
                <a:cs typeface="Arial" charset="0"/>
              </a:rPr>
              <a:t> array[</a:t>
            </a:r>
            <a:r>
              <a:rPr lang="en-US" sz="1800" dirty="0" smtClean="0">
                <a:solidFill>
                  <a:srgbClr val="C00000"/>
                </a:solidFill>
                <a:latin typeface="Consolas" pitchFamily="49" charset="0"/>
                <a:cs typeface="Arial" charset="0"/>
              </a:rPr>
              <a:t>0</a:t>
            </a:r>
            <a:r>
              <a:rPr lang="en-US" sz="1800" dirty="0" smtClean="0">
                <a:latin typeface="Consolas" pitchFamily="49" charset="0"/>
                <a:cs typeface="Arial" charset="0"/>
              </a:rPr>
              <a:t>] = 1;</a:t>
            </a:r>
          </a:p>
          <a:p>
            <a:pPr lvl="2">
              <a:buFontTx/>
              <a:buNone/>
            </a:pPr>
            <a:r>
              <a:rPr lang="en-US" sz="1800" dirty="0" smtClean="0">
                <a:latin typeface="Consolas" pitchFamily="49" charset="0"/>
                <a:cs typeface="Arial" charset="0"/>
              </a:rPr>
              <a:t> for ( </a:t>
            </a:r>
            <a:r>
              <a:rPr lang="en-US" sz="1800" dirty="0" err="1" smtClean="0">
                <a:latin typeface="Consolas" pitchFamily="49" charset="0"/>
                <a:cs typeface="Arial" charset="0"/>
              </a:rPr>
              <a:t>int</a:t>
            </a:r>
            <a:r>
              <a:rPr lang="en-US" sz="1800" dirty="0" smtClean="0">
                <a:latin typeface="Consolas" pitchFamily="49" charset="0"/>
                <a:cs typeface="Arial" charset="0"/>
              </a:rPr>
              <a:t> </a:t>
            </a:r>
            <a:r>
              <a:rPr lang="en-US" sz="1800" dirty="0" err="1" smtClean="0">
                <a:latin typeface="Consolas" pitchFamily="49" charset="0"/>
                <a:cs typeface="Arial" charset="0"/>
              </a:rPr>
              <a:t>i</a:t>
            </a:r>
            <a:r>
              <a:rPr lang="en-US" sz="1800" dirty="0" smtClean="0">
                <a:latin typeface="Consolas" pitchFamily="49" charset="0"/>
                <a:cs typeface="Arial" charset="0"/>
              </a:rPr>
              <a:t> = 1; </a:t>
            </a:r>
            <a:r>
              <a:rPr lang="en-US" sz="1800" dirty="0" err="1" smtClean="0">
                <a:latin typeface="Consolas" pitchFamily="49" charset="0"/>
                <a:cs typeface="Arial" charset="0"/>
              </a:rPr>
              <a:t>i</a:t>
            </a:r>
            <a:r>
              <a:rPr lang="en-US" sz="1800" dirty="0" smtClean="0">
                <a:latin typeface="Consolas" pitchFamily="49" charset="0"/>
                <a:cs typeface="Arial" charset="0"/>
              </a:rPr>
              <a:t> &lt; </a:t>
            </a:r>
            <a:r>
              <a:rPr lang="en-US" sz="1800" dirty="0">
                <a:solidFill>
                  <a:srgbClr val="C00000"/>
                </a:solidFill>
                <a:latin typeface="Consolas" pitchFamily="49" charset="0"/>
                <a:cs typeface="Arial" charset="0"/>
              </a:rPr>
              <a:t>ARRAY_CAPACITY</a:t>
            </a:r>
            <a:r>
              <a:rPr lang="en-US" sz="1800" dirty="0" smtClean="0">
                <a:latin typeface="Consolas" pitchFamily="49" charset="0"/>
                <a:cs typeface="Arial" charset="0"/>
              </a:rPr>
              <a:t>; ++</a:t>
            </a:r>
            <a:r>
              <a:rPr lang="en-US" sz="1800" dirty="0" err="1" smtClean="0">
                <a:latin typeface="Consolas" pitchFamily="49" charset="0"/>
                <a:cs typeface="Arial" charset="0"/>
              </a:rPr>
              <a:t>i</a:t>
            </a:r>
            <a:r>
              <a:rPr lang="en-US" sz="1800" dirty="0" smtClean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800" dirty="0" smtClean="0">
                <a:latin typeface="Consolas" pitchFamily="49" charset="0"/>
                <a:cs typeface="Arial" charset="0"/>
              </a:rPr>
              <a:t>     array[</a:t>
            </a:r>
            <a:r>
              <a:rPr lang="en-US" sz="1800" dirty="0" err="1" smtClean="0">
                <a:latin typeface="Consolas" pitchFamily="49" charset="0"/>
                <a:cs typeface="Arial" charset="0"/>
              </a:rPr>
              <a:t>i</a:t>
            </a:r>
            <a:r>
              <a:rPr lang="en-US" sz="1800" dirty="0" smtClean="0">
                <a:latin typeface="Consolas" pitchFamily="49" charset="0"/>
                <a:cs typeface="Arial" charset="0"/>
              </a:rPr>
              <a:t>] = 2*array[</a:t>
            </a:r>
            <a:r>
              <a:rPr lang="en-US" sz="1800" dirty="0" err="1" smtClean="0">
                <a:latin typeface="Consolas" pitchFamily="49" charset="0"/>
                <a:cs typeface="Arial" charset="0"/>
              </a:rPr>
              <a:t>i</a:t>
            </a:r>
            <a:r>
              <a:rPr lang="en-US" sz="1800" dirty="0" smtClean="0">
                <a:latin typeface="Consolas" pitchFamily="49" charset="0"/>
                <a:cs typeface="Arial" charset="0"/>
              </a:rPr>
              <a:t> – 1] + 1;</a:t>
            </a:r>
          </a:p>
          <a:p>
            <a:pPr lvl="2">
              <a:buFontTx/>
              <a:buNone/>
            </a:pPr>
            <a:r>
              <a:rPr lang="en-US" sz="1800" dirty="0" smtClean="0">
                <a:latin typeface="Consolas" pitchFamily="49" charset="0"/>
                <a:cs typeface="Arial" charset="0"/>
              </a:rPr>
              <a:t> }</a:t>
            </a:r>
          </a:p>
          <a:p>
            <a:endParaRPr lang="en-US" sz="16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dirty="0" smtClean="0">
                <a:solidFill>
                  <a:srgbClr val="D20000"/>
                </a:solidFill>
                <a:latin typeface="Arial" charset="0"/>
                <a:cs typeface="Arial" charset="0"/>
              </a:rPr>
              <a:t>  Recall that arrays go from  </a:t>
            </a:r>
            <a:r>
              <a:rPr lang="en-US" b="1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0 </a:t>
            </a:r>
            <a:r>
              <a:rPr lang="en-US" dirty="0" smtClean="0">
                <a:solidFill>
                  <a:srgbClr val="D20000"/>
                </a:solidFill>
                <a:latin typeface="Arial" charset="0"/>
                <a:cs typeface="Arial" charset="0"/>
              </a:rPr>
              <a:t> to  </a:t>
            </a:r>
            <a:r>
              <a:rPr lang="en-US" b="1" dirty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ARRAY_CAPACITY </a:t>
            </a:r>
            <a:r>
              <a:rPr lang="en-US" b="1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– 1</a:t>
            </a:r>
            <a:endParaRPr lang="en-US" sz="1800" b="1" dirty="0" smtClean="0">
              <a:solidFill>
                <a:srgbClr val="D20000"/>
              </a:solidFill>
              <a:latin typeface="Consolas" pitchFamily="49" charset="0"/>
              <a:cs typeface="Arial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70585" y="5301208"/>
            <a:ext cx="66247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Definition:</a:t>
            </a:r>
          </a:p>
          <a:p>
            <a:r>
              <a:rPr lang="en-CA" dirty="0"/>
              <a:t> </a:t>
            </a:r>
            <a:r>
              <a:rPr lang="en-CA" dirty="0" smtClean="0"/>
              <a:t>  The </a:t>
            </a:r>
            <a:r>
              <a:rPr lang="en-CA" i="1" dirty="0" smtClean="0"/>
              <a:t>capacity </a:t>
            </a:r>
            <a:r>
              <a:rPr lang="en-CA" dirty="0" smtClean="0"/>
              <a:t>of an array is the entries it can hold</a:t>
            </a:r>
          </a:p>
          <a:p>
            <a:r>
              <a:rPr lang="en-CA" dirty="0"/>
              <a:t> </a:t>
            </a:r>
            <a:r>
              <a:rPr lang="en-CA" dirty="0" smtClean="0"/>
              <a:t>  The </a:t>
            </a:r>
            <a:r>
              <a:rPr lang="en-CA" i="1" dirty="0" smtClean="0"/>
              <a:t>size</a:t>
            </a:r>
            <a:r>
              <a:rPr lang="en-CA" dirty="0" smtClean="0"/>
              <a:t> of an array is the number of useful entries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29494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This mechanism uses a tool called templates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 function has parameters which are of a specific type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A template is like a function, however, the parameters themselves are types</a:t>
            </a:r>
          </a:p>
        </p:txBody>
      </p:sp>
    </p:spTree>
    <p:extLst>
      <p:ext uri="{BB962C8B-B14F-4D97-AF65-F5344CB8AC3E}">
        <p14:creationId xmlns:p14="http://schemas.microsoft.com/office/powerpoint/2010/main" val="340521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That mechanism is called a template:</a:t>
            </a:r>
          </a:p>
          <a:p>
            <a:pPr>
              <a:buFontTx/>
              <a:buNone/>
            </a:pPr>
            <a:endParaRPr lang="en-US" sz="1800" b="1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b="1" smtClean="0">
                <a:latin typeface="Consolas" pitchFamily="49" charset="0"/>
                <a:cs typeface="Arial" charset="0"/>
              </a:rPr>
              <a:t>		</a:t>
            </a:r>
            <a:r>
              <a:rPr lang="en-US" sz="1800" smtClean="0">
                <a:latin typeface="Consolas" pitchFamily="49" charset="0"/>
                <a:cs typeface="Arial" charset="0"/>
              </a:rPr>
              <a:t>template &lt;typename </a:t>
            </a:r>
            <a:r>
              <a:rPr lang="en-US" sz="180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800" smtClean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</a:pPr>
            <a:r>
              <a:rPr lang="en-US" sz="180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		Type</a:t>
            </a:r>
            <a:r>
              <a:rPr lang="en-US" sz="1800" smtClean="0">
                <a:latin typeface="Consolas" pitchFamily="49" charset="0"/>
                <a:cs typeface="Arial" charset="0"/>
              </a:rPr>
              <a:t> sqr( </a:t>
            </a:r>
            <a:r>
              <a:rPr lang="en-US" sz="180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800" smtClean="0">
                <a:latin typeface="Consolas" pitchFamily="49" charset="0"/>
                <a:cs typeface="Arial" charset="0"/>
              </a:rPr>
              <a:t> </a:t>
            </a:r>
            <a:r>
              <a:rPr lang="en-US" sz="1800" smtClean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smtClean="0">
                <a:latin typeface="Consolas" pitchFamily="49" charset="0"/>
                <a:cs typeface="Arial" charset="0"/>
              </a:rPr>
              <a:t> ) {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		    return </a:t>
            </a:r>
            <a:r>
              <a:rPr lang="en-US" sz="1800" smtClean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smtClean="0">
                <a:latin typeface="Consolas" pitchFamily="49" charset="0"/>
                <a:cs typeface="Arial" charset="0"/>
              </a:rPr>
              <a:t>*</a:t>
            </a:r>
            <a:r>
              <a:rPr lang="en-US" sz="1800" smtClean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smtClean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		} 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This creates a function which returns something of the same type as the argument</a:t>
            </a:r>
            <a:endParaRPr lang="en-US" sz="1800" b="1" smtClean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63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To tell the compiler what that type is, we must suffix the function:</a:t>
            </a:r>
          </a:p>
          <a:p>
            <a:pPr>
              <a:buFontTx/>
              <a:buNone/>
            </a:pPr>
            <a:endParaRPr lang="en-US" sz="1800" b="1" smtClean="0">
              <a:solidFill>
                <a:srgbClr val="D20000"/>
              </a:solidFill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		int</a:t>
            </a:r>
            <a:r>
              <a:rPr lang="en-US" sz="1800" smtClean="0">
                <a:latin typeface="Consolas" pitchFamily="49" charset="0"/>
                <a:cs typeface="Arial" charset="0"/>
              </a:rPr>
              <a:t> </a:t>
            </a:r>
            <a:r>
              <a:rPr lang="en-US" sz="180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n </a:t>
            </a:r>
            <a:r>
              <a:rPr lang="en-US" sz="1800" smtClean="0">
                <a:latin typeface="Consolas" pitchFamily="49" charset="0"/>
                <a:cs typeface="Arial" charset="0"/>
              </a:rPr>
              <a:t>= sqr&lt;</a:t>
            </a:r>
            <a:r>
              <a:rPr lang="en-US" sz="180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800" smtClean="0">
                <a:latin typeface="Consolas" pitchFamily="49" charset="0"/>
                <a:cs typeface="Arial" charset="0"/>
              </a:rPr>
              <a:t>&gt;( </a:t>
            </a:r>
            <a:r>
              <a:rPr lang="en-US" sz="180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3</a:t>
            </a:r>
            <a:r>
              <a:rPr lang="en-US" sz="1800" smtClean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r>
              <a:rPr lang="en-US" sz="180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		double</a:t>
            </a:r>
            <a:r>
              <a:rPr lang="en-US" sz="1800" smtClean="0">
                <a:latin typeface="Consolas" pitchFamily="49" charset="0"/>
                <a:cs typeface="Arial" charset="0"/>
              </a:rPr>
              <a:t> </a:t>
            </a:r>
            <a:r>
              <a:rPr lang="en-US" sz="180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smtClean="0">
                <a:latin typeface="Consolas" pitchFamily="49" charset="0"/>
                <a:cs typeface="Arial" charset="0"/>
              </a:rPr>
              <a:t> = sqr&lt;</a:t>
            </a:r>
            <a:r>
              <a:rPr lang="en-US" sz="180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double</a:t>
            </a:r>
            <a:r>
              <a:rPr lang="en-US" sz="1800" smtClean="0">
                <a:latin typeface="Consolas" pitchFamily="49" charset="0"/>
                <a:cs typeface="Arial" charset="0"/>
              </a:rPr>
              <a:t>&gt;( </a:t>
            </a:r>
            <a:r>
              <a:rPr lang="en-US" sz="180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3.141592653589793</a:t>
            </a:r>
            <a:r>
              <a:rPr lang="en-US" sz="1800" smtClean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</a:pPr>
            <a:endParaRPr lang="en-US" sz="1800" b="1" smtClean="0">
              <a:latin typeface="Courier New" pitchFamily="49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Usually, the compiler can determine the appropriate template without it being explicitly stated</a:t>
            </a:r>
          </a:p>
          <a:p>
            <a:pPr>
              <a:buFontTx/>
              <a:buNone/>
            </a:pPr>
            <a:endParaRPr lang="en-US" sz="1800" b="1" smtClean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84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charset="0"/>
              <a:buNone/>
              <a:defRPr/>
            </a:pPr>
            <a:r>
              <a:rPr lang="en-US" dirty="0" smtClean="0">
                <a:latin typeface="Arial" charset="0"/>
                <a:cs typeface="Arial" charset="0"/>
              </a:rPr>
              <a:t>	Example:</a:t>
            </a:r>
          </a:p>
          <a:p>
            <a:pPr lvl="1"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	#include&lt;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iostream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&gt;</a:t>
            </a:r>
          </a:p>
          <a:p>
            <a:pPr lvl="1"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	using namespace std;</a:t>
            </a:r>
          </a:p>
          <a:p>
            <a:pPr lvl="1"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	template &lt;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typename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Type&gt;</a:t>
            </a:r>
          </a:p>
          <a:p>
            <a:pPr lvl="1"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	Type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sqr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( Type x ) {</a:t>
            </a:r>
          </a:p>
          <a:p>
            <a:pPr lvl="1"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	    return x*x;</a:t>
            </a:r>
          </a:p>
          <a:p>
            <a:pPr lvl="1"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	}</a:t>
            </a:r>
          </a:p>
          <a:p>
            <a:pPr lvl="1"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	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int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main() {</a:t>
            </a:r>
          </a:p>
          <a:p>
            <a:pPr lvl="1"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	   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cout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&lt;&lt; "3 squared is " &lt;&lt;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sqr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&lt;</a:t>
            </a:r>
            <a:r>
              <a:rPr lang="en-US" sz="1400" dirty="0" err="1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&gt;( </a:t>
            </a:r>
            <a:r>
              <a:rPr lang="en-US" sz="1400" dirty="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3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) &lt;&lt;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endl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;</a:t>
            </a:r>
          </a:p>
          <a:p>
            <a:pPr lvl="1"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	   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cout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&lt;&lt; "Pi squared is " &lt;&lt;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sqr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&lt;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double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&gt;(</a:t>
            </a:r>
            <a:r>
              <a:rPr lang="en-US" sz="1400" dirty="0" smtClean="0">
                <a:solidFill>
                  <a:srgbClr val="0099CC"/>
                </a:solidFill>
                <a:latin typeface="Consolas" pitchFamily="49" charset="0"/>
                <a:cs typeface="Arial" charset="0"/>
              </a:rPr>
              <a:t> 3.141592653589793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) &lt;&lt;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endl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;</a:t>
            </a:r>
          </a:p>
          <a:p>
            <a:pPr lvl="1"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	    return 0;</a:t>
            </a:r>
          </a:p>
          <a:p>
            <a:pPr lvl="1"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	}</a:t>
            </a:r>
          </a:p>
        </p:txBody>
      </p:sp>
      <p:sp>
        <p:nvSpPr>
          <p:cNvPr id="65540" name="Rectangle 3"/>
          <p:cNvSpPr>
            <a:spLocks noChangeArrowheads="1"/>
          </p:cNvSpPr>
          <p:nvPr/>
        </p:nvSpPr>
        <p:spPr bwMode="auto">
          <a:xfrm>
            <a:off x="4211638" y="2492375"/>
            <a:ext cx="4572000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/>
              <a:t>Output:</a:t>
            </a:r>
          </a:p>
          <a:p>
            <a:pPr lvl="1"/>
            <a:r>
              <a:rPr lang="en-US">
                <a:latin typeface="Consolas" pitchFamily="49" charset="0"/>
              </a:rPr>
              <a:t>3 squared is </a:t>
            </a:r>
            <a:r>
              <a:rPr lang="en-US">
                <a:solidFill>
                  <a:srgbClr val="00B0F0"/>
                </a:solidFill>
                <a:latin typeface="Consolas" pitchFamily="49" charset="0"/>
              </a:rPr>
              <a:t>9</a:t>
            </a:r>
          </a:p>
          <a:p>
            <a:pPr lvl="1"/>
            <a:r>
              <a:rPr lang="en-US">
                <a:latin typeface="Consolas" pitchFamily="49" charset="0"/>
              </a:rPr>
              <a:t>Pi squared is </a:t>
            </a:r>
            <a:r>
              <a:rPr lang="en-US">
                <a:solidFill>
                  <a:srgbClr val="00B0F0"/>
                </a:solidFill>
                <a:latin typeface="Consolas" pitchFamily="49" charset="0"/>
              </a:rPr>
              <a:t>9.8696</a:t>
            </a:r>
          </a:p>
        </p:txBody>
      </p:sp>
    </p:spTree>
    <p:extLst>
      <p:ext uri="{BB962C8B-B14F-4D97-AF65-F5344CB8AC3E}">
        <p14:creationId xmlns:p14="http://schemas.microsoft.com/office/powerpoint/2010/main" val="1989166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Thus, calling 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sqr&lt;</a:t>
            </a:r>
            <a:r>
              <a:rPr lang="en-US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int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&gt;( </a:t>
            </a:r>
            <a:r>
              <a:rPr lang="en-US" smtClean="0">
                <a:solidFill>
                  <a:srgbClr val="0099CC"/>
                </a:solidFill>
                <a:latin typeface="Consolas" pitchFamily="49" charset="0"/>
                <a:cs typeface="Consolas" pitchFamily="49" charset="0"/>
              </a:rPr>
              <a:t>3</a:t>
            </a:r>
            <a:r>
              <a:rPr lang="en-US" smtClean="0">
                <a:latin typeface="Consolas" pitchFamily="49" charset="0"/>
                <a:cs typeface="Consolas" pitchFamily="49" charset="0"/>
              </a:rPr>
              <a:t> )</a:t>
            </a:r>
            <a:r>
              <a:rPr lang="en-US" smtClean="0">
                <a:latin typeface="Arial" charset="0"/>
                <a:cs typeface="Arial" charset="0"/>
              </a:rPr>
              <a:t> is equivalent to calling a function defined as:</a:t>
            </a:r>
          </a:p>
          <a:p>
            <a:pPr>
              <a:buFontTx/>
              <a:buNone/>
            </a:pPr>
            <a:endParaRPr lang="en-US" sz="1800" b="1" smtClean="0">
              <a:solidFill>
                <a:srgbClr val="D20000"/>
              </a:solidFill>
              <a:latin typeface="Courier New" pitchFamily="49" charset="0"/>
              <a:cs typeface="Arial" charset="0"/>
            </a:endParaRPr>
          </a:p>
          <a:p>
            <a:pPr lvl="2">
              <a:buFontTx/>
              <a:buNone/>
            </a:pPr>
            <a:r>
              <a:rPr lang="en-US" sz="180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800" smtClean="0">
                <a:latin typeface="Consolas" pitchFamily="49" charset="0"/>
                <a:cs typeface="Arial" charset="0"/>
              </a:rPr>
              <a:t> sqr( </a:t>
            </a:r>
            <a:r>
              <a:rPr lang="en-US" sz="180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int</a:t>
            </a:r>
            <a:r>
              <a:rPr lang="en-US" sz="1800" smtClean="0">
                <a:latin typeface="Consolas" pitchFamily="49" charset="0"/>
                <a:cs typeface="Arial" charset="0"/>
              </a:rPr>
              <a:t> </a:t>
            </a:r>
            <a:r>
              <a:rPr lang="en-US" sz="1800" smtClean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smtClean="0">
                <a:latin typeface="Consolas" pitchFamily="49" charset="0"/>
                <a:cs typeface="Arial" charset="0"/>
              </a:rPr>
              <a:t> ) {</a:t>
            </a:r>
          </a:p>
          <a:p>
            <a:pPr lvl="2"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return </a:t>
            </a:r>
            <a:r>
              <a:rPr lang="en-US" sz="1800" smtClean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smtClean="0">
                <a:latin typeface="Consolas" pitchFamily="49" charset="0"/>
                <a:cs typeface="Arial" charset="0"/>
              </a:rPr>
              <a:t>*</a:t>
            </a:r>
            <a:r>
              <a:rPr lang="en-US" sz="1800" smtClean="0">
                <a:solidFill>
                  <a:schemeClr val="hlink"/>
                </a:solidFill>
                <a:latin typeface="Consolas" pitchFamily="49" charset="0"/>
                <a:cs typeface="Arial" charset="0"/>
              </a:rPr>
              <a:t>x</a:t>
            </a:r>
            <a:r>
              <a:rPr lang="en-US" sz="1800" smtClean="0">
                <a:latin typeface="Consolas" pitchFamily="49" charset="0"/>
                <a:cs typeface="Arial" charset="0"/>
              </a:rPr>
              <a:t>;</a:t>
            </a:r>
          </a:p>
          <a:p>
            <a:pPr lvl="2"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}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compiler replaces the symbol </a:t>
            </a:r>
            <a:r>
              <a:rPr lang="en-US" b="1" smtClean="0">
                <a:solidFill>
                  <a:srgbClr val="D20000"/>
                </a:solidFill>
                <a:latin typeface="Courier New" pitchFamily="49" charset="0"/>
                <a:cs typeface="Arial" charset="0"/>
              </a:rPr>
              <a:t>Type</a:t>
            </a:r>
            <a:r>
              <a:rPr lang="en-US" smtClean="0">
                <a:latin typeface="Arial" charset="0"/>
                <a:cs typeface="Arial" charset="0"/>
              </a:rPr>
              <a:t> with </a:t>
            </a:r>
            <a:r>
              <a:rPr lang="en-US" b="1" smtClean="0">
                <a:solidFill>
                  <a:srgbClr val="D20000"/>
                </a:solidFill>
                <a:latin typeface="Courier New" pitchFamily="49" charset="0"/>
                <a:cs typeface="Arial" charset="0"/>
              </a:rPr>
              <a:t>int</a:t>
            </a:r>
            <a:endParaRPr lang="en-US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endParaRPr lang="en-US" sz="1800" b="1" smtClean="0">
              <a:latin typeface="Courier New" pitchFamily="49" charset="0"/>
              <a:cs typeface="Arial" charset="0"/>
            </a:endParaRPr>
          </a:p>
        </p:txBody>
      </p:sp>
      <p:sp>
        <p:nvSpPr>
          <p:cNvPr id="66564" name="Rectangle 3"/>
          <p:cNvSpPr>
            <a:spLocks noChangeArrowheads="1"/>
          </p:cNvSpPr>
          <p:nvPr/>
        </p:nvSpPr>
        <p:spPr bwMode="auto">
          <a:xfrm>
            <a:off x="5076825" y="2205038"/>
            <a:ext cx="3455988" cy="120015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r>
              <a:rPr lang="en-US">
                <a:latin typeface="Consolas" pitchFamily="49" charset="0"/>
              </a:rPr>
              <a:t>template &lt;typename </a:t>
            </a:r>
            <a:r>
              <a:rPr lang="en-US">
                <a:solidFill>
                  <a:srgbClr val="D20000"/>
                </a:solidFill>
                <a:latin typeface="Consolas" pitchFamily="49" charset="0"/>
              </a:rPr>
              <a:t>Type</a:t>
            </a:r>
            <a:r>
              <a:rPr lang="en-US">
                <a:latin typeface="Consolas" pitchFamily="49" charset="0"/>
              </a:rPr>
              <a:t>&gt;</a:t>
            </a:r>
          </a:p>
          <a:p>
            <a:r>
              <a:rPr lang="en-US">
                <a:solidFill>
                  <a:srgbClr val="D20000"/>
                </a:solidFill>
                <a:latin typeface="Consolas" pitchFamily="49" charset="0"/>
              </a:rPr>
              <a:t>Type</a:t>
            </a:r>
            <a:r>
              <a:rPr lang="en-US">
                <a:latin typeface="Consolas" pitchFamily="49" charset="0"/>
              </a:rPr>
              <a:t> sqr( </a:t>
            </a:r>
            <a:r>
              <a:rPr lang="en-US">
                <a:solidFill>
                  <a:srgbClr val="D20000"/>
                </a:solidFill>
                <a:latin typeface="Consolas" pitchFamily="49" charset="0"/>
              </a:rPr>
              <a:t>Type</a:t>
            </a:r>
            <a:r>
              <a:rPr lang="en-US">
                <a:latin typeface="Consolas" pitchFamily="49" charset="0"/>
              </a:rPr>
              <a:t> </a:t>
            </a:r>
            <a:r>
              <a:rPr lang="en-US">
                <a:solidFill>
                  <a:schemeClr val="hlink"/>
                </a:solidFill>
                <a:latin typeface="Consolas" pitchFamily="49" charset="0"/>
              </a:rPr>
              <a:t>x</a:t>
            </a:r>
            <a:r>
              <a:rPr lang="en-US">
                <a:latin typeface="Consolas" pitchFamily="49" charset="0"/>
              </a:rPr>
              <a:t> ) {</a:t>
            </a:r>
          </a:p>
          <a:p>
            <a:r>
              <a:rPr lang="en-US">
                <a:latin typeface="Consolas" pitchFamily="49" charset="0"/>
              </a:rPr>
              <a:t>    return </a:t>
            </a:r>
            <a:r>
              <a:rPr lang="en-US">
                <a:solidFill>
                  <a:schemeClr val="hlink"/>
                </a:solidFill>
                <a:latin typeface="Consolas" pitchFamily="49" charset="0"/>
              </a:rPr>
              <a:t>x</a:t>
            </a:r>
            <a:r>
              <a:rPr lang="en-US">
                <a:latin typeface="Consolas" pitchFamily="49" charset="0"/>
              </a:rPr>
              <a:t>*</a:t>
            </a:r>
            <a:r>
              <a:rPr lang="en-US">
                <a:solidFill>
                  <a:schemeClr val="hlink"/>
                </a:solidFill>
                <a:latin typeface="Consolas" pitchFamily="49" charset="0"/>
              </a:rPr>
              <a:t>x</a:t>
            </a:r>
            <a:r>
              <a:rPr lang="en-US">
                <a:latin typeface="Consolas" pitchFamily="49" charset="0"/>
              </a:rPr>
              <a:t>;</a:t>
            </a:r>
          </a:p>
          <a:p>
            <a:r>
              <a:rPr lang="en-US">
                <a:latin typeface="Consolas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07940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Our complex number class uses double-precision floating-point numbers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What if we don’t require the precision and want to save memory with floating-point numbers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Do we write the entire class twice?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How about templates?</a:t>
            </a:r>
          </a:p>
          <a:p>
            <a:pPr>
              <a:buFont typeface="Arial" charset="0"/>
              <a:buNone/>
            </a:pPr>
            <a:endParaRPr lang="en-US" sz="1800" b="1" smtClean="0">
              <a:latin typeface="Courier New" pitchFamily="49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0518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#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ifndef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_COMPLEX_H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#define _COMPLEX_H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#include &lt;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cmath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template &lt;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typename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class Complex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private: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re,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im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;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public: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Complex(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const &amp; =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Type()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,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const &amp; =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Type()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);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Accessors</a:t>
            </a: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real() const;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imag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() const;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Arial" charset="0"/>
              </a:rPr>
              <a:t> abs() const;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Complex exp() const;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// </a:t>
            </a:r>
            <a:r>
              <a:rPr lang="en-US" sz="1400" dirty="0" err="1" smtClean="0">
                <a:latin typeface="Consolas" pitchFamily="49" charset="0"/>
                <a:cs typeface="Arial" charset="0"/>
              </a:rPr>
              <a:t>Mutators</a:t>
            </a:r>
            <a:endParaRPr lang="en-US" sz="1400" dirty="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        void normalize();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Arial" charset="0"/>
              </a:rPr>
              <a:t>};</a:t>
            </a:r>
          </a:p>
        </p:txBody>
      </p:sp>
    </p:spTree>
    <p:extLst>
      <p:ext uri="{BB962C8B-B14F-4D97-AF65-F5344CB8AC3E}">
        <p14:creationId xmlns:p14="http://schemas.microsoft.com/office/powerpoint/2010/main" val="122306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dirty="0" smtClean="0">
                <a:latin typeface="Arial" charset="0"/>
                <a:cs typeface="Arial" charset="0"/>
              </a:rPr>
              <a:t>	The modifier 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template &lt;typename </a:t>
            </a:r>
            <a:r>
              <a:rPr lang="en-US" dirty="0" smtClean="0">
                <a:solidFill>
                  <a:srgbClr val="D2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dirty="0" smtClean="0">
                <a:latin typeface="Arial" charset="0"/>
                <a:cs typeface="Arial" charset="0"/>
              </a:rPr>
              <a:t> applies only to the following statement, so each time we define a function, we must restate that </a:t>
            </a:r>
            <a:r>
              <a:rPr lang="en-US" dirty="0" smtClean="0">
                <a:solidFill>
                  <a:srgbClr val="D2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Type</a:t>
            </a:r>
            <a:r>
              <a:rPr lang="en-US" dirty="0" smtClean="0">
                <a:latin typeface="Arial" charset="0"/>
                <a:cs typeface="Arial" charset="0"/>
              </a:rPr>
              <a:t> is a </a:t>
            </a:r>
            <a:r>
              <a:rPr lang="en-US" dirty="0" err="1" smtClean="0">
                <a:latin typeface="Arial" charset="0"/>
                <a:cs typeface="Arial" charset="0"/>
              </a:rPr>
              <a:t>templated</a:t>
            </a:r>
            <a:r>
              <a:rPr lang="en-US" dirty="0" smtClean="0">
                <a:latin typeface="Arial" charset="0"/>
                <a:cs typeface="Arial" charset="0"/>
              </a:rPr>
              <a:t> symbol:</a:t>
            </a:r>
          </a:p>
          <a:p>
            <a:pPr>
              <a:buFontTx/>
              <a:buNone/>
            </a:pPr>
            <a:endParaRPr lang="en-US" sz="16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// Constructor</a:t>
            </a:r>
          </a:p>
          <a:p>
            <a:pPr>
              <a:buFontTx/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600" dirty="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Complex&lt;</a:t>
            </a:r>
            <a:r>
              <a:rPr lang="en-US" sz="1600" dirty="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&gt;::Complex( Type </a:t>
            </a:r>
            <a:r>
              <a:rPr lang="en-US" sz="16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&amp;r, Type </a:t>
            </a:r>
            <a:r>
              <a:rPr lang="en-US" sz="1600" dirty="0" err="1" smtClean="0">
                <a:latin typeface="Consolas" pitchFamily="49" charset="0"/>
                <a:cs typeface="Consolas" pitchFamily="49" charset="0"/>
              </a:rPr>
              <a:t>const</a:t>
            </a: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&amp;</a:t>
            </a:r>
            <a:r>
              <a:rPr lang="en-US" sz="16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):re(r), </a:t>
            </a:r>
            <a:r>
              <a:rPr lang="en-US" sz="1600" dirty="0" err="1" smtClean="0">
                <a:latin typeface="Consolas" pitchFamily="49" charset="0"/>
                <a:cs typeface="Consolas" pitchFamily="49" charset="0"/>
              </a:rPr>
              <a:t>im</a:t>
            </a: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US" sz="1600" dirty="0" err="1" smtClean="0">
                <a:latin typeface="Consolas" pitchFamily="49" charset="0"/>
                <a:cs typeface="Consolas" pitchFamily="49" charset="0"/>
              </a:rPr>
              <a:t>i</a:t>
            </a: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) {</a:t>
            </a:r>
          </a:p>
          <a:p>
            <a:pPr>
              <a:buFontTx/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// empty constructor</a:t>
            </a:r>
          </a:p>
          <a:p>
            <a:pPr>
              <a:buFontTx/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600" dirty="0" smtClean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3885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// return the real component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40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40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 Complex&lt;</a:t>
            </a:r>
            <a:r>
              <a:rPr lang="en-US" sz="140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&gt;::real() const {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return re;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40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// return the imaginary component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40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40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 Complex&lt;</a:t>
            </a:r>
            <a:r>
              <a:rPr lang="en-US" sz="140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&gt;::imag() const {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return im;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</a:pPr>
            <a:endParaRPr lang="en-US" sz="140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// return the absolute value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template &lt;typename </a:t>
            </a:r>
            <a:r>
              <a:rPr lang="en-US" sz="140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</a:pPr>
            <a:r>
              <a:rPr lang="en-US" sz="140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 Complex&lt;</a:t>
            </a:r>
            <a:r>
              <a:rPr lang="en-US" sz="140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smtClean="0">
                <a:latin typeface="Consolas" pitchFamily="49" charset="0"/>
                <a:cs typeface="Consolas" pitchFamily="49" charset="0"/>
              </a:rPr>
              <a:t>&gt;::abs() const {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    return std::sqrt( re*re + im*im );</a:t>
            </a:r>
          </a:p>
          <a:p>
            <a:pPr>
              <a:buFontTx/>
              <a:buNone/>
            </a:pPr>
            <a:r>
              <a:rPr lang="en-US" sz="1400" smtClean="0">
                <a:latin typeface="Consolas" pitchFamily="49" charset="0"/>
                <a:cs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83836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// Return the exponential of the complex value</a:t>
            </a:r>
          </a:p>
          <a:p>
            <a:pPr>
              <a:buFont typeface="Arial" charset="0"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template &lt;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typename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Complex&lt;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&gt; Complex&lt;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&gt;::exp() const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exp_re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= std::exp( re );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return Complex&lt;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&gt;( </a:t>
            </a:r>
            <a:r>
              <a:rPr lang="de-DE" sz="1400" dirty="0" smtClean="0">
                <a:latin typeface="Consolas" pitchFamily="49" charset="0"/>
                <a:cs typeface="Consolas" pitchFamily="49" charset="0"/>
              </a:rPr>
              <a:t>exp_re*std::cos(im), exp_re*std::sin(im) );</a:t>
            </a: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// Normalize the complex number (giving it unit norm, |z| = 1)</a:t>
            </a:r>
          </a:p>
          <a:p>
            <a:pPr>
              <a:buFont typeface="Arial" charset="0"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template &lt;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typename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&gt;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void Complex&lt;</a:t>
            </a:r>
            <a:r>
              <a:rPr lang="en-US" sz="1400" dirty="0" smtClean="0">
                <a:solidFill>
                  <a:srgbClr val="D2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&gt;: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noramlize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()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if ( re == 0 &amp;&amp;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== 0 ) {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    return;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}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Type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= abs();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re /=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  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im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 /= 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absval</a:t>
            </a: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}</a:t>
            </a:r>
          </a:p>
          <a:p>
            <a:pPr>
              <a:buFontTx/>
              <a:buNone/>
              <a:defRPr/>
            </a:pPr>
            <a:endParaRPr lang="en-US" sz="1400" dirty="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  <a:defRPr/>
            </a:pPr>
            <a:r>
              <a:rPr lang="en-US" sz="1400" dirty="0" smtClean="0">
                <a:latin typeface="Consolas" pitchFamily="49" charset="0"/>
                <a:cs typeface="Consolas" pitchFamily="49" charset="0"/>
              </a:rPr>
              <a:t>#</a:t>
            </a:r>
            <a:r>
              <a:rPr lang="en-US" sz="1400" dirty="0" err="1" smtClean="0">
                <a:latin typeface="Consolas" pitchFamily="49" charset="0"/>
                <a:cs typeface="Consolas" pitchFamily="49" charset="0"/>
              </a:rPr>
              <a:t>endif</a:t>
            </a:r>
            <a:endParaRPr lang="en-US" sz="1400" dirty="0" smtClean="0"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79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Functions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charset="0"/>
              <a:buNone/>
              <a:defRPr/>
            </a:pPr>
            <a:r>
              <a:rPr lang="en-US" dirty="0" smtClean="0"/>
              <a:t>	Function </a:t>
            </a:r>
            <a:r>
              <a:rPr lang="en-US" dirty="0"/>
              <a:t>calls are similar, however, the are not required to be part of a class:</a:t>
            </a:r>
          </a:p>
          <a:p>
            <a:pPr>
              <a:buFontTx/>
              <a:buNone/>
              <a:defRPr/>
            </a:pPr>
            <a:endParaRPr lang="en-US" sz="1200" b="1" dirty="0">
              <a:latin typeface="Courier New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#include &lt;</a:t>
            </a:r>
            <a:r>
              <a:rPr lang="en-US" sz="1800" dirty="0" err="1">
                <a:latin typeface="Consolas" pitchFamily="49" charset="0"/>
              </a:rPr>
              <a:t>iostream</a:t>
            </a:r>
            <a:r>
              <a:rPr lang="en-US" sz="1800" dirty="0">
                <a:latin typeface="Consolas" pitchFamily="49" charset="0"/>
              </a:rPr>
              <a:t>&gt;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using namespace std;</a:t>
            </a:r>
          </a:p>
          <a:p>
            <a:pPr lvl="2">
              <a:buFontTx/>
              <a:buNone/>
              <a:defRPr/>
            </a:pPr>
            <a:endParaRPr lang="en-US" sz="1800" dirty="0">
              <a:latin typeface="Consolas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// A function with a global name</a:t>
            </a:r>
          </a:p>
          <a:p>
            <a:pPr lvl="2">
              <a:buFontTx/>
              <a:buNone/>
              <a:defRPr/>
            </a:pPr>
            <a:r>
              <a:rPr lang="en-US" sz="1800" dirty="0" err="1">
                <a:latin typeface="Consolas" pitchFamily="49" charset="0"/>
              </a:rPr>
              <a:t>int</a:t>
            </a:r>
            <a:r>
              <a:rPr lang="en-US" sz="1800" dirty="0">
                <a:latin typeface="Consolas" pitchFamily="49" charset="0"/>
              </a:rPr>
              <a:t> </a:t>
            </a:r>
            <a:r>
              <a:rPr lang="en-US" sz="1800" dirty="0" err="1">
                <a:solidFill>
                  <a:srgbClr val="FF3300"/>
                </a:solidFill>
                <a:latin typeface="Consolas" pitchFamily="49" charset="0"/>
              </a:rPr>
              <a:t>sqr</a:t>
            </a:r>
            <a:r>
              <a:rPr lang="en-US" sz="1800" dirty="0">
                <a:latin typeface="Consolas" pitchFamily="49" charset="0"/>
              </a:rPr>
              <a:t>( </a:t>
            </a:r>
            <a:r>
              <a:rPr lang="en-US" sz="1800" dirty="0" err="1">
                <a:latin typeface="Consolas" pitchFamily="49" charset="0"/>
              </a:rPr>
              <a:t>int</a:t>
            </a:r>
            <a:r>
              <a:rPr lang="en-US" sz="1800" dirty="0">
                <a:latin typeface="Consolas" pitchFamily="49" charset="0"/>
              </a:rPr>
              <a:t> n ) {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    return n*n;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}</a:t>
            </a:r>
          </a:p>
          <a:p>
            <a:pPr lvl="2">
              <a:buFontTx/>
              <a:buNone/>
              <a:defRPr/>
            </a:pPr>
            <a:endParaRPr lang="en-US" sz="1800" dirty="0">
              <a:latin typeface="Consolas" pitchFamily="49" charset="0"/>
            </a:endParaRPr>
          </a:p>
          <a:p>
            <a:pPr lvl="2">
              <a:buFontTx/>
              <a:buNone/>
              <a:defRPr/>
            </a:pPr>
            <a:r>
              <a:rPr lang="en-US" sz="1800" dirty="0" err="1">
                <a:latin typeface="Consolas" pitchFamily="49" charset="0"/>
              </a:rPr>
              <a:t>int</a:t>
            </a:r>
            <a:r>
              <a:rPr lang="en-US" sz="1800" dirty="0">
                <a:latin typeface="Consolas" pitchFamily="49" charset="0"/>
              </a:rPr>
              <a:t> </a:t>
            </a:r>
            <a:r>
              <a:rPr lang="en-US" sz="1800" dirty="0">
                <a:solidFill>
                  <a:srgbClr val="FF3300"/>
                </a:solidFill>
                <a:latin typeface="Consolas" pitchFamily="49" charset="0"/>
              </a:rPr>
              <a:t>main</a:t>
            </a:r>
            <a:r>
              <a:rPr lang="en-US" sz="1800" dirty="0">
                <a:latin typeface="Consolas" pitchFamily="49" charset="0"/>
              </a:rPr>
              <a:t>() {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    </a:t>
            </a:r>
            <a:r>
              <a:rPr lang="en-US" sz="1800" dirty="0" err="1">
                <a:latin typeface="Consolas" pitchFamily="49" charset="0"/>
              </a:rPr>
              <a:t>cout</a:t>
            </a:r>
            <a:r>
              <a:rPr lang="en-US" sz="1800" dirty="0">
                <a:latin typeface="Consolas" pitchFamily="49" charset="0"/>
              </a:rPr>
              <a:t> &lt;&lt; "The square of 3 is " &lt;&lt; </a:t>
            </a:r>
            <a:r>
              <a:rPr lang="en-US" sz="1800" dirty="0" err="1">
                <a:solidFill>
                  <a:srgbClr val="FF3300"/>
                </a:solidFill>
                <a:latin typeface="Consolas" pitchFamily="49" charset="0"/>
              </a:rPr>
              <a:t>sqr</a:t>
            </a:r>
            <a:r>
              <a:rPr lang="en-US" sz="1800" dirty="0">
                <a:latin typeface="Consolas" pitchFamily="49" charset="0"/>
              </a:rPr>
              <a:t>(3) &lt;&lt; </a:t>
            </a:r>
            <a:r>
              <a:rPr lang="en-US" sz="1800" dirty="0" err="1">
                <a:latin typeface="Consolas" pitchFamily="49" charset="0"/>
              </a:rPr>
              <a:t>endl</a:t>
            </a:r>
            <a:r>
              <a:rPr lang="en-US" sz="1800" dirty="0">
                <a:latin typeface="Consolas" pitchFamily="49" charset="0"/>
              </a:rPr>
              <a:t>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    return 0;</a:t>
            </a:r>
          </a:p>
          <a:p>
            <a:pPr lvl="2">
              <a:buFontTx/>
              <a:buNone/>
              <a:defRPr/>
            </a:pPr>
            <a:r>
              <a:rPr lang="en-US" sz="1800" dirty="0">
                <a:latin typeface="Consolas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4028535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Templates</a:t>
            </a:r>
          </a:p>
        </p:txBody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Example:</a:t>
            </a:r>
            <a:endParaRPr lang="en-US" sz="120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#include &lt;iostream&gt;</a:t>
            </a:r>
          </a:p>
          <a:p>
            <a:pPr lvl="1">
              <a:buFontTx/>
              <a:buNone/>
            </a:pPr>
            <a:r>
              <a:rPr lang="en-US" sz="1200" smtClean="0">
                <a:solidFill>
                  <a:srgbClr val="FF33CC"/>
                </a:solidFill>
                <a:latin typeface="Consolas" pitchFamily="49" charset="0"/>
                <a:cs typeface="Arial" charset="0"/>
              </a:rPr>
              <a:t>#include "Complex.h"</a:t>
            </a: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using namespace std;</a:t>
            </a:r>
          </a:p>
          <a:p>
            <a:pPr lvl="1">
              <a:buFontTx/>
              <a:buNone/>
            </a:pPr>
            <a:endParaRPr lang="en-US" sz="120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int main() {</a:t>
            </a: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    Complex&lt;</a:t>
            </a:r>
            <a:r>
              <a:rPr lang="en-US" sz="120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double</a:t>
            </a:r>
            <a:r>
              <a:rPr lang="en-US" sz="1200" smtClean="0">
                <a:latin typeface="Consolas" pitchFamily="49" charset="0"/>
                <a:cs typeface="Arial" charset="0"/>
              </a:rPr>
              <a:t>&gt; z( 3.7, 4.2 );</a:t>
            </a: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    Complex&lt;</a:t>
            </a:r>
            <a:r>
              <a:rPr lang="en-US" sz="1200" smtClean="0">
                <a:solidFill>
                  <a:srgbClr val="D20000"/>
                </a:solidFill>
                <a:latin typeface="Consolas" pitchFamily="49" charset="0"/>
                <a:cs typeface="Arial" charset="0"/>
              </a:rPr>
              <a:t>float</a:t>
            </a:r>
            <a:r>
              <a:rPr lang="en-US" sz="1200" smtClean="0">
                <a:latin typeface="Consolas" pitchFamily="49" charset="0"/>
                <a:cs typeface="Arial" charset="0"/>
              </a:rPr>
              <a:t>&gt;  w( 3.7, 4.2 );</a:t>
            </a: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    cout.precision( 20 ); // Print up to 20 digits</a:t>
            </a: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    </a:t>
            </a: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    cout &lt;&lt; "|z| = " &lt;&lt; z.abs() &lt;&lt; endl;</a:t>
            </a: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    cout &lt;&lt; "|w| = " &lt;&lt; w.abs() &lt;&lt; endl;</a:t>
            </a:r>
          </a:p>
          <a:p>
            <a:pPr lvl="1">
              <a:buFontTx/>
              <a:buNone/>
            </a:pPr>
            <a:endParaRPr lang="en-US" sz="120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    z.normalize();</a:t>
            </a: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    w.normalize();</a:t>
            </a:r>
          </a:p>
          <a:p>
            <a:pPr lvl="1">
              <a:buFontTx/>
              <a:buNone/>
            </a:pPr>
            <a:endParaRPr lang="en-US" sz="120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    cout &lt;&lt; "After normalization, |z| = " &lt;&lt; z.abs() &lt;&lt; endl;</a:t>
            </a: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    cout &lt;&lt; "After normalization, |w| = " &lt;&lt; w.abs() &lt;&lt; endl;</a:t>
            </a:r>
          </a:p>
          <a:p>
            <a:pPr lvl="1">
              <a:buFontTx/>
              <a:buNone/>
            </a:pPr>
            <a:endParaRPr lang="en-US" sz="120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    return 0;</a:t>
            </a:r>
          </a:p>
          <a:p>
            <a:pPr lvl="1">
              <a:buFontTx/>
              <a:buNone/>
            </a:pPr>
            <a:r>
              <a:rPr lang="en-US" sz="1200" smtClean="0">
                <a:latin typeface="Consolas" pitchFamily="49" charset="0"/>
                <a:cs typeface="Arial" charset="0"/>
              </a:rPr>
              <a:t>}</a:t>
            </a:r>
          </a:p>
        </p:txBody>
      </p:sp>
      <p:sp>
        <p:nvSpPr>
          <p:cNvPr id="72708" name="Rectangle 3"/>
          <p:cNvSpPr>
            <a:spLocks noChangeArrowheads="1"/>
          </p:cNvSpPr>
          <p:nvPr/>
        </p:nvSpPr>
        <p:spPr bwMode="auto">
          <a:xfrm>
            <a:off x="4176713" y="1557338"/>
            <a:ext cx="4356100" cy="1754187"/>
          </a:xfrm>
          <a:prstGeom prst="rect">
            <a:avLst/>
          </a:prstGeom>
          <a:noFill/>
          <a:ln w="9525">
            <a:solidFill>
              <a:srgbClr val="00B0F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/>
          <a:p>
            <a:pPr>
              <a:buFont typeface="Arial" charset="0"/>
              <a:buNone/>
            </a:pPr>
            <a:r>
              <a:rPr lang="en-US"/>
              <a:t>Ouptut: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|z| = 5.5973207876626123181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|w| = 5.597320556640625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After normalization, |z| = 1.0000000412736744781</a:t>
            </a:r>
          </a:p>
          <a:p>
            <a:pPr lvl="1">
              <a:buFont typeface="Arial" charset="0"/>
              <a:buNone/>
            </a:pPr>
            <a:r>
              <a:rPr lang="en-US">
                <a:latin typeface="Consolas" pitchFamily="49" charset="0"/>
              </a:rPr>
              <a:t>After normalization, |w| = 1 </a:t>
            </a:r>
          </a:p>
        </p:txBody>
      </p:sp>
    </p:spTree>
    <p:extLst>
      <p:ext uri="{BB962C8B-B14F-4D97-AF65-F5344CB8AC3E}">
        <p14:creationId xmlns:p14="http://schemas.microsoft.com/office/powerpoint/2010/main" val="978984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37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One of the simplest ideas in C, but one which most students have a problem with is a pointer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Every variable (barring optimization) is stored somewhere in memory 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That address is an integer, so why can’t we store an address in a variable?</a:t>
            </a:r>
          </a:p>
        </p:txBody>
      </p:sp>
      <p:pic>
        <p:nvPicPr>
          <p:cNvPr id="7373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00" y="3068638"/>
            <a:ext cx="3429000" cy="284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5076825" y="5876925"/>
            <a:ext cx="1785938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CA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http://xkcd.com/138/</a:t>
            </a:r>
          </a:p>
        </p:txBody>
      </p:sp>
    </p:spTree>
    <p:extLst>
      <p:ext uri="{BB962C8B-B14F-4D97-AF65-F5344CB8AC3E}">
        <p14:creationId xmlns:p14="http://schemas.microsoft.com/office/powerpoint/2010/main" val="2606859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We could simply have an ‘address’ type:</a:t>
            </a:r>
          </a:p>
          <a:p>
            <a:pPr>
              <a:buFontTx/>
              <a:buNone/>
            </a:pPr>
            <a:r>
              <a:rPr lang="en-US" sz="1800" smtClean="0">
                <a:solidFill>
                  <a:srgbClr val="FF3300"/>
                </a:solidFill>
                <a:latin typeface="Consolas" pitchFamily="49" charset="0"/>
                <a:cs typeface="Arial" charset="0"/>
              </a:rPr>
              <a:t>     address ptr;    // store an address</a:t>
            </a:r>
          </a:p>
          <a:p>
            <a:pPr>
              <a:buFontTx/>
              <a:buNone/>
            </a:pPr>
            <a:r>
              <a:rPr lang="en-US" sz="1800" smtClean="0">
                <a:solidFill>
                  <a:srgbClr val="FF3300"/>
                </a:solidFill>
                <a:latin typeface="Consolas" pitchFamily="49" charset="0"/>
                <a:cs typeface="Arial" charset="0"/>
              </a:rPr>
              <a:t>                     // THIS IS WRONG</a:t>
            </a:r>
          </a:p>
          <a:p>
            <a:pPr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however, the compiler does not know what it is an address of (is it the address of an int, a double, etc.)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Instead, we have to indicate what it is pointing to: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 int *ptr;   // a pointer to an integer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             // the address of the integer variable 'ptr'</a:t>
            </a:r>
          </a:p>
        </p:txBody>
      </p:sp>
    </p:spTree>
    <p:extLst>
      <p:ext uri="{BB962C8B-B14F-4D97-AF65-F5344CB8AC3E}">
        <p14:creationId xmlns:p14="http://schemas.microsoft.com/office/powerpoint/2010/main" val="3020632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First we must get the address of a variable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This is done with the </a:t>
            </a:r>
            <a:r>
              <a:rPr lang="en-US" b="1" smtClean="0">
                <a:latin typeface="Consolas" pitchFamily="49" charset="0"/>
                <a:cs typeface="Arial" charset="0"/>
              </a:rPr>
              <a:t>&amp;</a:t>
            </a:r>
            <a:r>
              <a:rPr lang="en-US" smtClean="0">
                <a:latin typeface="Arial" charset="0"/>
                <a:cs typeface="Arial" charset="0"/>
              </a:rPr>
              <a:t> operator</a:t>
            </a:r>
            <a:br>
              <a:rPr lang="en-US" smtClean="0">
                <a:latin typeface="Arial" charset="0"/>
                <a:cs typeface="Arial" charset="0"/>
              </a:rPr>
            </a:br>
            <a:r>
              <a:rPr lang="en-US" smtClean="0">
                <a:latin typeface="Arial" charset="0"/>
                <a:cs typeface="Arial" charset="0"/>
              </a:rPr>
              <a:t>                           			      (</a:t>
            </a:r>
            <a:r>
              <a:rPr lang="en-US" b="1" i="1" smtClean="0">
                <a:solidFill>
                  <a:srgbClr val="FF3300"/>
                </a:solidFill>
                <a:latin typeface="Arial" charset="0"/>
                <a:cs typeface="Arial" charset="0"/>
              </a:rPr>
              <a:t>a</a:t>
            </a:r>
            <a:r>
              <a:rPr lang="en-US" smtClean="0">
                <a:latin typeface="Arial" charset="0"/>
                <a:cs typeface="Arial" charset="0"/>
              </a:rPr>
              <a:t>mpersand/</a:t>
            </a:r>
            <a:r>
              <a:rPr lang="en-US" b="1" i="1" smtClean="0">
                <a:solidFill>
                  <a:srgbClr val="FF3300"/>
                </a:solidFill>
                <a:latin typeface="Arial" charset="0"/>
                <a:cs typeface="Arial" charset="0"/>
              </a:rPr>
              <a:t>a</a:t>
            </a:r>
            <a:r>
              <a:rPr lang="en-US" smtClean="0">
                <a:latin typeface="Arial" charset="0"/>
                <a:cs typeface="Arial" charset="0"/>
              </a:rPr>
              <a:t>ddress of)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For example,</a:t>
            </a:r>
          </a:p>
          <a:p>
            <a:pPr>
              <a:buFontTx/>
              <a:buNone/>
            </a:pPr>
            <a:endParaRPr lang="en-US" sz="1800" b="1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 int m = 5;    // m is an int storing 5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 int *ptr;     // a pointer to an int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 ptr = &amp;m;     // assign to ptr the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               // address of m</a:t>
            </a:r>
          </a:p>
        </p:txBody>
      </p:sp>
    </p:spTree>
    <p:extLst>
      <p:ext uri="{BB962C8B-B14F-4D97-AF65-F5344CB8AC3E}">
        <p14:creationId xmlns:p14="http://schemas.microsoft.com/office/powerpoint/2010/main" val="52818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We can even print the addresses:</a:t>
            </a:r>
          </a:p>
          <a:p>
            <a:pPr>
              <a:buFontTx/>
              <a:buNone/>
            </a:pPr>
            <a:endParaRPr lang="en-US" sz="1800" smtClean="0">
              <a:latin typeface="Consolas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 int m = 5;    // m is an int storing 5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 int *ptr;     // a pointer to an int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 ptr = &amp;m;     // assign to ptr the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               // address of m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Arial" charset="0"/>
              </a:rPr>
              <a:t>     cout &lt;&lt; ptr &lt;&lt; endl;</a:t>
            </a:r>
          </a:p>
          <a:p>
            <a:pPr>
              <a:buFontTx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prints </a:t>
            </a:r>
            <a:r>
              <a:rPr lang="en-US" smtClean="0">
                <a:solidFill>
                  <a:srgbClr val="0066FF"/>
                </a:solidFill>
                <a:latin typeface="Consolas" pitchFamily="49" charset="0"/>
                <a:cs typeface="Arial" charset="0"/>
              </a:rPr>
              <a:t>0xffffd352</a:t>
            </a:r>
            <a:r>
              <a:rPr lang="en-US" smtClean="0">
                <a:latin typeface="Arial" charset="0"/>
                <a:cs typeface="Arial" charset="0"/>
              </a:rPr>
              <a:t>, a 32-bit number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 computer uses 32-bit addresses</a:t>
            </a:r>
          </a:p>
        </p:txBody>
      </p:sp>
    </p:spTree>
    <p:extLst>
      <p:ext uri="{BB962C8B-B14F-4D97-AF65-F5344CB8AC3E}">
        <p14:creationId xmlns:p14="http://schemas.microsoft.com/office/powerpoint/2010/main" val="284070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We have pointers:  we would now like to manipulate what is stored at that address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We can access/modify what is stored at that memory location by using the * operator (dereference)</a:t>
            </a:r>
          </a:p>
          <a:p>
            <a:pPr>
              <a:buFontTx/>
              <a:buNone/>
            </a:pPr>
            <a:endParaRPr lang="en-US" sz="180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 int m = 5;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 int *ptr;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 ptr = &amp;m; 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 cout &lt;&lt; *ptr &lt;&lt; endl;  // prints </a:t>
            </a:r>
            <a:r>
              <a:rPr lang="en-US" sz="1800" smtClean="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5</a:t>
            </a:r>
            <a:endParaRPr lang="en-US" smtClean="0">
              <a:solidFill>
                <a:srgbClr val="0066FF"/>
              </a:solidFill>
              <a:latin typeface="Consolas" pitchFamily="49" charset="0"/>
              <a:cs typeface="Consolas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537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Similarly, we can modify values stored at an address:</a:t>
            </a:r>
          </a:p>
          <a:p>
            <a:pPr>
              <a:buFont typeface="Arial" charset="0"/>
              <a:buNone/>
            </a:pPr>
            <a:endParaRPr lang="en-US" sz="1800" b="1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 int m = 5;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 int *ptr;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 ptr = &amp;m;</a:t>
            </a:r>
          </a:p>
          <a:p>
            <a:pPr>
              <a:buFontTx/>
              <a:buNone/>
            </a:pPr>
            <a:endParaRPr lang="en-US" sz="1800" smtClean="0"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 *ptr = 3;    // store 3 at that memory location </a:t>
            </a:r>
          </a:p>
          <a:p>
            <a:pPr>
              <a:buFontTx/>
              <a:buNone/>
            </a:pPr>
            <a:r>
              <a:rPr lang="en-US" sz="1800" smtClean="0">
                <a:latin typeface="Consolas" pitchFamily="49" charset="0"/>
                <a:cs typeface="Consolas" pitchFamily="49" charset="0"/>
              </a:rPr>
              <a:t>     cout &lt;&lt; m &lt;&lt; endl;  // prints </a:t>
            </a:r>
            <a:r>
              <a:rPr lang="en-US" sz="1800" smtClean="0">
                <a:solidFill>
                  <a:srgbClr val="0066FF"/>
                </a:solidFill>
                <a:latin typeface="Consolas" pitchFamily="49" charset="0"/>
                <a:cs typeface="Consolas" pitchFamily="49" charset="0"/>
              </a:rPr>
              <a:t>3</a:t>
            </a:r>
            <a:endParaRPr lang="en-US" smtClean="0">
              <a:solidFill>
                <a:srgbClr val="0066FF"/>
              </a:solidFill>
              <a:latin typeface="Consolas" pitchFamily="49" charset="0"/>
              <a:cs typeface="Consolas" pitchFamily="49" charset="0"/>
            </a:endParaRPr>
          </a:p>
          <a:p>
            <a:pPr>
              <a:buFontTx/>
              <a:buNone/>
            </a:pPr>
            <a:endParaRPr lang="en-US" smtClean="0">
              <a:latin typeface="Consolas" pitchFamily="49" charset="0"/>
              <a:cs typeface="Consolas" pitchFamily="49" charset="0"/>
            </a:endParaRPr>
          </a:p>
        </p:txBody>
      </p:sp>
      <p:pic>
        <p:nvPicPr>
          <p:cNvPr id="788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8888" y="4508500"/>
            <a:ext cx="676275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6227763" y="6308725"/>
            <a:ext cx="1785937" cy="3079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CA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http://xkcd.com/371/</a:t>
            </a:r>
          </a:p>
        </p:txBody>
      </p:sp>
    </p:spTree>
    <p:extLst>
      <p:ext uri="{BB962C8B-B14F-4D97-AF65-F5344CB8AC3E}">
        <p14:creationId xmlns:p14="http://schemas.microsoft.com/office/powerpoint/2010/main" val="1636836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Pointers to objects must, similarly be dereferenced:</a:t>
            </a:r>
          </a:p>
          <a:p>
            <a:pPr>
              <a:buFontTx/>
              <a:buNone/>
            </a:pPr>
            <a:endParaRPr lang="en-US" b="1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Complex z( 3, 4 );</a:t>
            </a:r>
          </a:p>
          <a:p>
            <a:pPr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Complex *pz;</a:t>
            </a:r>
          </a:p>
          <a:p>
            <a:pPr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pz = &amp;z;</a:t>
            </a:r>
          </a:p>
          <a:p>
            <a:pPr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cout &lt;&lt; z.abs() &lt;&lt; endl;</a:t>
            </a:r>
          </a:p>
          <a:p>
            <a:pPr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cout &lt;&lt; (*pz).abs() &lt;&lt; endl;</a:t>
            </a:r>
          </a:p>
        </p:txBody>
      </p:sp>
    </p:spTree>
    <p:extLst>
      <p:ext uri="{BB962C8B-B14F-4D97-AF65-F5344CB8AC3E}">
        <p14:creationId xmlns:p14="http://schemas.microsoft.com/office/powerpoint/2010/main" val="3161808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Pointers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One short hand for this is to replace</a:t>
            </a:r>
          </a:p>
          <a:p>
            <a:pPr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			(*pz).abs();</a:t>
            </a:r>
          </a:p>
          <a:p>
            <a:pPr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with</a:t>
            </a:r>
          </a:p>
          <a:p>
            <a:pPr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			pz-&gt;abs();</a:t>
            </a:r>
          </a:p>
        </p:txBody>
      </p:sp>
    </p:spTree>
    <p:extLst>
      <p:ext uri="{BB962C8B-B14F-4D97-AF65-F5344CB8AC3E}">
        <p14:creationId xmlns:p14="http://schemas.microsoft.com/office/powerpoint/2010/main" val="3001341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Memory allocation in C++ and C# is done through the </a:t>
            </a:r>
            <a:r>
              <a:rPr lang="en-US" b="1" smtClean="0">
                <a:latin typeface="Courier New" pitchFamily="49" charset="0"/>
                <a:cs typeface="Arial" charset="0"/>
              </a:rPr>
              <a:t>new</a:t>
            </a:r>
            <a:r>
              <a:rPr lang="en-US" smtClean="0">
                <a:latin typeface="Arial" charset="0"/>
                <a:cs typeface="Arial" charset="0"/>
              </a:rPr>
              <a:t> operator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This is an explicit request to the operating system for memory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This is a very expensive operation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 OS must: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Find the appropriate amount of memory,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Indicate that it has been allocated, and</a:t>
            </a:r>
          </a:p>
          <a:p>
            <a:pPr lvl="2"/>
            <a:r>
              <a:rPr lang="en-US" smtClean="0">
                <a:latin typeface="Arial" charset="0"/>
                <a:cs typeface="Arial" charset="0"/>
              </a:rPr>
              <a:t>Return the address of the first memory location</a:t>
            </a:r>
          </a:p>
        </p:txBody>
      </p:sp>
    </p:spTree>
    <p:extLst>
      <p:ext uri="{BB962C8B-B14F-4D97-AF65-F5344CB8AC3E}">
        <p14:creationId xmlns:p14="http://schemas.microsoft.com/office/powerpoint/2010/main" val="289944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C++/C# Differences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We will look at categories of differences between C++ and C#: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Including header files (the preprocessor)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 file is the base of compilation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Namespaces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Printing</a:t>
            </a:r>
          </a:p>
          <a:p>
            <a:pPr lvl="1"/>
            <a:endParaRPr lang="en-US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53503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2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Memory deallocation differs, however: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C# uses automatic garbage collection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C++ requires the user to explicitly deallocate memory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Note however, that:</a:t>
            </a:r>
          </a:p>
          <a:p>
            <a:pPr lvl="1"/>
            <a:r>
              <a:rPr lang="en-US" i="1" smtClean="0">
                <a:latin typeface="Arial" charset="0"/>
                <a:cs typeface="Arial" charset="0"/>
              </a:rPr>
              <a:t>managed C++</a:t>
            </a:r>
            <a:r>
              <a:rPr lang="en-US" smtClean="0">
                <a:latin typeface="Arial" charset="0"/>
                <a:cs typeface="Arial" charset="0"/>
              </a:rPr>
              <a:t> has garbage collection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other tools are also available for C++ to perform automatic garbage collection</a:t>
            </a:r>
          </a:p>
        </p:txBody>
      </p:sp>
    </p:spTree>
    <p:extLst>
      <p:ext uri="{BB962C8B-B14F-4D97-AF65-F5344CB8AC3E}">
        <p14:creationId xmlns:p14="http://schemas.microsoft.com/office/powerpoint/2010/main" val="182685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Inside a function, memory allocation of declared variables is dealt with by the compiler</a:t>
            </a:r>
          </a:p>
          <a:p>
            <a:pPr>
              <a:buFontTx/>
              <a:buNone/>
            </a:pPr>
            <a:endParaRPr lang="en-US" sz="1600" b="1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b="1" smtClean="0">
                <a:latin typeface="Courier New" pitchFamily="49" charset="0"/>
                <a:cs typeface="Arial" charset="0"/>
              </a:rPr>
              <a:t>int my_func() {</a:t>
            </a:r>
          </a:p>
          <a:p>
            <a:pPr>
              <a:buFontTx/>
              <a:buNone/>
            </a:pPr>
            <a:r>
              <a:rPr lang="en-US" sz="1600" b="1" smtClean="0">
                <a:latin typeface="Courier New" pitchFamily="49" charset="0"/>
                <a:cs typeface="Arial" charset="0"/>
              </a:rPr>
              <a:t>    Complex&lt;double&gt; z(3, 4);  // calls constructor with 3, 4</a:t>
            </a:r>
          </a:p>
          <a:p>
            <a:pPr>
              <a:buFontTx/>
              <a:buNone/>
            </a:pPr>
            <a:r>
              <a:rPr lang="en-US" sz="1600" b="1" smtClean="0">
                <a:latin typeface="Courier New" pitchFamily="49" charset="0"/>
                <a:cs typeface="Arial" charset="0"/>
              </a:rPr>
              <a:t>                              // creates 3 + 4j</a:t>
            </a:r>
          </a:p>
          <a:p>
            <a:pPr>
              <a:buFontTx/>
              <a:buNone/>
            </a:pPr>
            <a:r>
              <a:rPr lang="en-US" sz="1600" b="1" smtClean="0">
                <a:latin typeface="Courier New" pitchFamily="49" charset="0"/>
                <a:cs typeface="Arial" charset="0"/>
              </a:rPr>
              <a:t>                        // 16 bytes are allocated by the compiler</a:t>
            </a:r>
          </a:p>
          <a:p>
            <a:pPr>
              <a:buFontTx/>
              <a:buNone/>
            </a:pPr>
            <a:endParaRPr lang="en-US" sz="1600" b="1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b="1" smtClean="0">
                <a:latin typeface="Courier New" pitchFamily="49" charset="0"/>
                <a:cs typeface="Arial" charset="0"/>
              </a:rPr>
              <a:t>    double r = z</a:t>
            </a:r>
            <a:r>
              <a:rPr lang="en-US" sz="1600" b="1" smtClean="0">
                <a:solidFill>
                  <a:srgbClr val="FF3300"/>
                </a:solidFill>
                <a:latin typeface="Courier New" pitchFamily="49" charset="0"/>
                <a:cs typeface="Arial" charset="0"/>
              </a:rPr>
              <a:t>.</a:t>
            </a:r>
            <a:r>
              <a:rPr lang="en-US" sz="1600" b="1" smtClean="0">
                <a:latin typeface="Courier New" pitchFamily="49" charset="0"/>
                <a:cs typeface="Arial" charset="0"/>
              </a:rPr>
              <a:t>abs(); // 8 bytes are allocated by the compiler</a:t>
            </a:r>
          </a:p>
          <a:p>
            <a:pPr>
              <a:buFontTx/>
              <a:buNone/>
            </a:pPr>
            <a:endParaRPr lang="en-US" sz="1600" b="1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z="1600" b="1" smtClean="0">
                <a:latin typeface="Courier New" pitchFamily="49" charset="0"/>
                <a:cs typeface="Arial" charset="0"/>
              </a:rPr>
              <a:t>    return 0;           // The compiler reclaims the 24 bytes</a:t>
            </a:r>
          </a:p>
          <a:p>
            <a:pPr>
              <a:buFontTx/>
              <a:buNone/>
            </a:pPr>
            <a:r>
              <a:rPr lang="en-US" sz="1600" b="1" smtClean="0">
                <a:latin typeface="Courier New" pitchFamily="49" charset="0"/>
                <a:cs typeface="Arial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5195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Memory for a single instance of a class (one object) is allocated using the new operator, </a:t>
            </a:r>
            <a:r>
              <a:rPr lang="en-US" i="1" smtClean="0">
                <a:latin typeface="Arial" charset="0"/>
                <a:cs typeface="Arial" charset="0"/>
              </a:rPr>
              <a:t>e</a:t>
            </a:r>
            <a:r>
              <a:rPr lang="en-US" smtClean="0">
                <a:latin typeface="Arial" charset="0"/>
                <a:cs typeface="Arial" charset="0"/>
              </a:rPr>
              <a:t>.</a:t>
            </a:r>
            <a:r>
              <a:rPr lang="en-US" i="1" smtClean="0">
                <a:latin typeface="Arial" charset="0"/>
                <a:cs typeface="Arial" charset="0"/>
              </a:rPr>
              <a:t>g</a:t>
            </a:r>
            <a:r>
              <a:rPr lang="en-US" smtClean="0">
                <a:latin typeface="Arial" charset="0"/>
                <a:cs typeface="Arial" charset="0"/>
              </a:rPr>
              <a:t>.,</a:t>
            </a:r>
          </a:p>
          <a:p>
            <a:pPr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		</a:t>
            </a:r>
            <a:r>
              <a:rPr lang="en-US" sz="180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Complex&lt;double&gt; *</a:t>
            </a:r>
            <a:r>
              <a:rPr lang="en-US" sz="1800" smtClean="0">
                <a:latin typeface="Consolas" pitchFamily="49" charset="0"/>
                <a:cs typeface="Consolas" pitchFamily="49" charset="0"/>
              </a:rPr>
              <a:t>pz = new Complex&lt;double&gt;( 3, 4 );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new operator returns the address of the first byte of the memory allocated </a:t>
            </a:r>
          </a:p>
        </p:txBody>
      </p:sp>
    </p:spTree>
    <p:extLst>
      <p:ext uri="{BB962C8B-B14F-4D97-AF65-F5344CB8AC3E}">
        <p14:creationId xmlns:p14="http://schemas.microsoft.com/office/powerpoint/2010/main" val="389357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We can even print the address to the screen</a:t>
            </a: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If we were to execute</a:t>
            </a:r>
          </a:p>
          <a:p>
            <a:pPr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             </a:t>
            </a:r>
            <a:r>
              <a:rPr lang="en-US" sz="1600" smtClean="0">
                <a:latin typeface="Consolas" pitchFamily="49" charset="0"/>
                <a:cs typeface="Consolas" pitchFamily="49" charset="0"/>
              </a:rPr>
              <a:t>cout &lt;&lt; "The address pz is " &lt;&lt; pz &lt;&lt; endl;</a:t>
            </a:r>
          </a:p>
          <a:p>
            <a:pPr>
              <a:buFontTx/>
              <a:buNone/>
            </a:pPr>
            <a:r>
              <a:rPr lang="en-US" smtClean="0">
                <a:latin typeface="Arial" charset="0"/>
                <a:cs typeface="Arial" charset="0"/>
              </a:rPr>
              <a:t>	we would see output like:</a:t>
            </a:r>
          </a:p>
          <a:p>
            <a:pPr>
              <a:buFontTx/>
              <a:buNone/>
            </a:pPr>
            <a:endParaRPr lang="en-US" b="1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smtClean="0">
                <a:latin typeface="Consolas" pitchFamily="49" charset="0"/>
                <a:cs typeface="Consolas" pitchFamily="49" charset="0"/>
              </a:rPr>
              <a:t>The address pz is 0x00ef3b40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0302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Memory Allocation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dirty="0" smtClean="0">
                <a:latin typeface="Arial" charset="0"/>
                <a:cs typeface="Arial" charset="0"/>
              </a:rPr>
              <a:t>	Next, to deallocate the memory (once we’re finished with it) we must explicitly tell the operating system using the delete operator:</a:t>
            </a:r>
          </a:p>
          <a:p>
            <a:pPr>
              <a:buFontTx/>
              <a:buNone/>
            </a:pP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		delete </a:t>
            </a:r>
            <a:r>
              <a:rPr lang="en-US" sz="1800" dirty="0" err="1" smtClean="0">
                <a:latin typeface="Consolas" pitchFamily="49" charset="0"/>
                <a:cs typeface="Consolas" pitchFamily="49" charset="0"/>
              </a:rPr>
              <a:t>pz</a:t>
            </a:r>
            <a:r>
              <a:rPr lang="en-US" sz="1800" dirty="0" smtClean="0">
                <a:latin typeface="Consolas" pitchFamily="49" charset="0"/>
                <a:cs typeface="Consolas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98872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Memory Allocation</a:t>
            </a:r>
            <a:endParaRPr lang="en-CA" smtClean="0">
              <a:latin typeface="Arial" charset="0"/>
              <a:cs typeface="Arial" charset="0"/>
            </a:endParaRPr>
          </a:p>
        </p:txBody>
      </p:sp>
      <p:sp>
        <p:nvSpPr>
          <p:cNvPr id="880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CA" smtClean="0">
                <a:latin typeface="Arial" charset="0"/>
                <a:cs typeface="Arial" charset="0"/>
              </a:rPr>
              <a:t>	Consider a linked list where each node is allocated:</a:t>
            </a:r>
          </a:p>
          <a:p>
            <a:pPr lvl="1" algn="ctr">
              <a:buFont typeface="Arial" charset="0"/>
              <a:buNone/>
            </a:pPr>
            <a:r>
              <a:rPr lang="en-CA" smtClean="0">
                <a:latin typeface="Consolas" pitchFamily="49" charset="0"/>
                <a:cs typeface="Consolas" pitchFamily="49" charset="0"/>
              </a:rPr>
              <a:t>new Node&lt;Type&gt;( obj )</a:t>
            </a:r>
          </a:p>
          <a:p>
            <a:pPr lvl="1">
              <a:buFont typeface="Arial" charset="0"/>
              <a:buNone/>
            </a:pPr>
            <a:endParaRPr lang="en-CA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CA" smtClean="0">
                <a:latin typeface="Arial" charset="0"/>
                <a:cs typeface="Arial" charset="0"/>
              </a:rPr>
              <a:t>	Such a call will be made each time a new element is added to the linked list</a:t>
            </a:r>
          </a:p>
          <a:p>
            <a:pPr>
              <a:buFont typeface="Arial" charset="0"/>
              <a:buNone/>
            </a:pPr>
            <a:endParaRPr lang="en-CA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CA" smtClean="0">
                <a:latin typeface="Arial" charset="0"/>
                <a:cs typeface="Arial" charset="0"/>
              </a:rPr>
              <a:t>	For each </a:t>
            </a:r>
            <a:r>
              <a:rPr lang="en-CA" smtClean="0">
                <a:latin typeface="Consolas" pitchFamily="49" charset="0"/>
                <a:cs typeface="Consolas" pitchFamily="49" charset="0"/>
              </a:rPr>
              <a:t>new</a:t>
            </a:r>
            <a:r>
              <a:rPr lang="en-CA" smtClean="0">
                <a:latin typeface="Arial" charset="0"/>
                <a:cs typeface="Arial" charset="0"/>
              </a:rPr>
              <a:t>, there must be a corresponding </a:t>
            </a:r>
            <a:r>
              <a:rPr lang="en-CA" smtClean="0">
                <a:latin typeface="Consolas" pitchFamily="49" charset="0"/>
                <a:cs typeface="Consolas" pitchFamily="49" charset="0"/>
              </a:rPr>
              <a:t>delete</a:t>
            </a:r>
            <a:r>
              <a:rPr lang="en-CA" smtClean="0">
                <a:latin typeface="Arial" charset="0"/>
                <a:cs typeface="Arial" charset="0"/>
              </a:rPr>
              <a:t>:</a:t>
            </a:r>
          </a:p>
          <a:p>
            <a:pPr lvl="1"/>
            <a:r>
              <a:rPr lang="en-CA" smtClean="0">
                <a:latin typeface="Arial" charset="0"/>
                <a:cs typeface="Arial" charset="0"/>
              </a:rPr>
              <a:t>Each removal of an object requires a call to </a:t>
            </a:r>
            <a:r>
              <a:rPr lang="en-CA" smtClean="0">
                <a:latin typeface="Consolas" pitchFamily="49" charset="0"/>
                <a:cs typeface="Consolas" pitchFamily="49" charset="0"/>
              </a:rPr>
              <a:t>delete</a:t>
            </a:r>
          </a:p>
          <a:p>
            <a:pPr lvl="1"/>
            <a:r>
              <a:rPr lang="en-CA" smtClean="0">
                <a:latin typeface="Arial" charset="0"/>
                <a:cs typeface="Arial" charset="0"/>
              </a:rPr>
              <a:t>If a non-empty list is itself being deleted, the destructor must call </a:t>
            </a:r>
            <a:r>
              <a:rPr lang="en-CA" smtClean="0">
                <a:latin typeface="Consolas" pitchFamily="49" charset="0"/>
                <a:cs typeface="Consolas" pitchFamily="49" charset="0"/>
              </a:rPr>
              <a:t>delete</a:t>
            </a:r>
            <a:r>
              <a:rPr lang="en-CA" smtClean="0">
                <a:latin typeface="Arial" charset="0"/>
                <a:cs typeface="Arial" charset="0"/>
              </a:rPr>
              <a:t> on all remaining nodes</a:t>
            </a:r>
          </a:p>
          <a:p>
            <a:endParaRPr lang="en-CA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7105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A Quick Introduction to C++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To summarize: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we have seen some of the similarities and differences between C# and C++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these slides touch on all of the topics which you will need to know to implement all of your projects</a:t>
            </a:r>
          </a:p>
        </p:txBody>
      </p:sp>
    </p:spTree>
    <p:extLst>
      <p:ext uri="{BB962C8B-B14F-4D97-AF65-F5344CB8AC3E}">
        <p14:creationId xmlns:p14="http://schemas.microsoft.com/office/powerpoint/2010/main" val="117540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A Quick Introduction to C++</a:t>
            </a:r>
          </a:p>
        </p:txBody>
      </p:sp>
      <p:sp>
        <p:nvSpPr>
          <p:cNvPr id="901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If you have forgotten (or did not learn) what you should have covered in ECE 150, there is a full C++ tutorial on the ECE 250 web site starting from scratch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 tutorial does not even assume you know what a variable is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There are exercises and example code which you can run yourself</a:t>
            </a:r>
          </a:p>
        </p:txBody>
      </p:sp>
    </p:spTree>
    <p:extLst>
      <p:ext uri="{BB962C8B-B14F-4D97-AF65-F5344CB8AC3E}">
        <p14:creationId xmlns:p14="http://schemas.microsoft.com/office/powerpoint/2010/main" val="2328059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solidFill>
                  <a:srgbClr val="B2B2B2"/>
                </a:solidFill>
                <a:latin typeface="Arial" charset="0"/>
                <a:cs typeface="Arial" charset="0"/>
              </a:rPr>
              <a:t>Usage Notes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These slides are made publicly available on the web for anyone to use</a:t>
            </a:r>
          </a:p>
          <a:p>
            <a:pPr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If you choose to use them, or a part thereof, for a course at another institution, I ask only three things: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inform me that you are using the slides,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acknowledge my work, and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alert me of any mistakes which I made or changes which you make, and allow me the option of incorporating such changes (with an acknowledgment) in my set of slides</a:t>
            </a:r>
          </a:p>
          <a:p>
            <a:pPr lvl="1" eaLnBrk="1" hangingPunct="1">
              <a:buFontTx/>
              <a:buNone/>
              <a:defRPr/>
            </a:pPr>
            <a:endParaRPr lang="en-US" dirty="0">
              <a:solidFill>
                <a:srgbClr val="B2B2B2"/>
              </a:solidFill>
            </a:endParaRPr>
          </a:p>
          <a:p>
            <a:pPr lvl="1" eaLnBrk="1" hangingPunct="1">
              <a:buFontTx/>
              <a:buNone/>
              <a:defRPr/>
            </a:pPr>
            <a:r>
              <a:rPr lang="en-US" dirty="0">
                <a:solidFill>
                  <a:srgbClr val="B2B2B2"/>
                </a:solidFill>
              </a:rPr>
              <a:t>					</a:t>
            </a:r>
            <a:r>
              <a:rPr lang="en-US" sz="1600" dirty="0">
                <a:solidFill>
                  <a:srgbClr val="B2B2B2"/>
                </a:solidFill>
              </a:rPr>
              <a:t>	Sincerely,</a:t>
            </a:r>
          </a:p>
          <a:p>
            <a:pPr lvl="1" eaLnBrk="1" hangingPunct="1">
              <a:buFontTx/>
              <a:buNone/>
              <a:defRPr/>
            </a:pPr>
            <a:r>
              <a:rPr lang="en-US" sz="1600" dirty="0">
                <a:solidFill>
                  <a:srgbClr val="B2B2B2"/>
                </a:solidFill>
              </a:rPr>
              <a:t>						Douglas Wilhelm Harder, </a:t>
            </a:r>
            <a:r>
              <a:rPr lang="en-US" sz="1600" dirty="0" err="1">
                <a:solidFill>
                  <a:srgbClr val="B2B2B2"/>
                </a:solidFill>
              </a:rPr>
              <a:t>MMath</a:t>
            </a:r>
            <a:endParaRPr lang="en-US" sz="1600" dirty="0">
              <a:solidFill>
                <a:srgbClr val="B2B2B2"/>
              </a:solidFill>
            </a:endParaRPr>
          </a:p>
          <a:p>
            <a:pPr lvl="1" eaLnBrk="1" hangingPunct="1">
              <a:buFontTx/>
              <a:buNone/>
              <a:defRPr/>
            </a:pPr>
            <a:r>
              <a:rPr lang="en-US" sz="1600" dirty="0">
                <a:solidFill>
                  <a:srgbClr val="B2B2B2"/>
                </a:solidFill>
              </a:rPr>
              <a:t>						</a:t>
            </a:r>
            <a:r>
              <a:rPr lang="en-US" sz="1600" b="1" dirty="0">
                <a:solidFill>
                  <a:srgbClr val="B2B2B2"/>
                </a:solidFill>
                <a:latin typeface="Courier New" pitchFamily="49" charset="0"/>
              </a:rPr>
              <a:t>dwharder@alumni.uwaterloo.ca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 charset="0"/>
                <a:cs typeface="Arial" charset="0"/>
              </a:rPr>
              <a:t>The C++ Preprocessor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C++ is based on C, which was written in the early 1970s</a:t>
            </a:r>
          </a:p>
          <a:p>
            <a:pPr>
              <a:buFont typeface="Arial" charset="0"/>
              <a:buNone/>
            </a:pPr>
            <a:endParaRPr 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smtClean="0">
                <a:latin typeface="Arial" charset="0"/>
                <a:cs typeface="Arial" charset="0"/>
              </a:rPr>
              <a:t>	Any command starting with a </a:t>
            </a:r>
            <a:r>
              <a:rPr lang="en-US" b="1" smtClean="0">
                <a:latin typeface="Courier New" pitchFamily="49" charset="0"/>
                <a:cs typeface="Arial" charset="0"/>
              </a:rPr>
              <a:t>#</a:t>
            </a:r>
            <a:r>
              <a:rPr lang="en-US" smtClean="0">
                <a:latin typeface="Arial" charset="0"/>
                <a:cs typeface="Arial" charset="0"/>
              </a:rPr>
              <a:t> in the first column is not a C/C++ statement, but rather a preprocessor statement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 preprocessor performed very basic text-based (or </a:t>
            </a:r>
            <a:r>
              <a:rPr lang="en-US" i="1" smtClean="0">
                <a:latin typeface="Arial" charset="0"/>
                <a:cs typeface="Arial" charset="0"/>
              </a:rPr>
              <a:t>lexical</a:t>
            </a:r>
            <a:r>
              <a:rPr lang="en-US" smtClean="0">
                <a:latin typeface="Arial" charset="0"/>
                <a:cs typeface="Arial" charset="0"/>
              </a:rPr>
              <a:t>) substitutions</a:t>
            </a:r>
          </a:p>
          <a:p>
            <a:pPr lvl="1"/>
            <a:r>
              <a:rPr lang="en-US" smtClean="0">
                <a:latin typeface="Arial" charset="0"/>
                <a:cs typeface="Arial" charset="0"/>
              </a:rPr>
              <a:t>The output is sent to the compiler</a:t>
            </a:r>
          </a:p>
        </p:txBody>
      </p:sp>
    </p:spTree>
    <p:extLst>
      <p:ext uri="{BB962C8B-B14F-4D97-AF65-F5344CB8AC3E}">
        <p14:creationId xmlns:p14="http://schemas.microsoft.com/office/powerpoint/2010/main" val="20625715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7025</TotalTime>
  <Words>5298</Words>
  <Application>Microsoft Office PowerPoint</Application>
  <PresentationFormat>On-screen Show (4:3)</PresentationFormat>
  <Paragraphs>919</Paragraphs>
  <Slides>88</Slides>
  <Notes>87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88</vt:i4>
      </vt:variant>
    </vt:vector>
  </HeadingPairs>
  <TitlesOfParts>
    <vt:vector size="94" baseType="lpstr">
      <vt:lpstr>ＭＳ Ｐゴシック</vt:lpstr>
      <vt:lpstr>Arial</vt:lpstr>
      <vt:lpstr>Calibri</vt:lpstr>
      <vt:lpstr>Consolas</vt:lpstr>
      <vt:lpstr>Courier New</vt:lpstr>
      <vt:lpstr>Custom Design</vt:lpstr>
      <vt:lpstr>PowerPoint Presentation</vt:lpstr>
      <vt:lpstr>A Brief Introduction to C++</vt:lpstr>
      <vt:lpstr>A Brief Introduction to C++</vt:lpstr>
      <vt:lpstr>Control Statements</vt:lpstr>
      <vt:lpstr>Operators</vt:lpstr>
      <vt:lpstr>Arrays</vt:lpstr>
      <vt:lpstr>Functions</vt:lpstr>
      <vt:lpstr>C++/C# Differences</vt:lpstr>
      <vt:lpstr>The C++ Preprocessor</vt:lpstr>
      <vt:lpstr>The C++ Preprocessor</vt:lpstr>
      <vt:lpstr>The C++ Preprocessor</vt:lpstr>
      <vt:lpstr>Libraries</vt:lpstr>
      <vt:lpstr>Libraries</vt:lpstr>
      <vt:lpstr>Libraries</vt:lpstr>
      <vt:lpstr>The C++ Preprocessor</vt:lpstr>
      <vt:lpstr>The C++ Preprocessor</vt:lpstr>
      <vt:lpstr>The C++ Preprocessor</vt:lpstr>
      <vt:lpstr>The File as the Unit of Compilation</vt:lpstr>
      <vt:lpstr>The File as the Unit of Compilation</vt:lpstr>
      <vt:lpstr>The File as the Unit of Compilation</vt:lpstr>
      <vt:lpstr>The File as the Unit of Compilation</vt:lpstr>
      <vt:lpstr>The File as the Unit of Compilation</vt:lpstr>
      <vt:lpstr>Namespaces</vt:lpstr>
      <vt:lpstr>Namespaces</vt:lpstr>
      <vt:lpstr>Namespaces</vt:lpstr>
      <vt:lpstr>Namespaces</vt:lpstr>
      <vt:lpstr>Printing</vt:lpstr>
      <vt:lpstr>Printing</vt:lpstr>
      <vt:lpstr>Printing</vt:lpstr>
      <vt:lpstr>Printing</vt:lpstr>
      <vt:lpstr>Printing</vt:lpstr>
      <vt:lpstr>Introduction to C++</vt:lpstr>
      <vt:lpstr>Classes</vt:lpstr>
      <vt:lpstr>UML Class Diagrams</vt:lpstr>
      <vt:lpstr>UML Class Diagrams</vt:lpstr>
      <vt:lpstr>UML Class Diagrams</vt:lpstr>
      <vt:lpstr>UML Class Diagrams</vt:lpstr>
      <vt:lpstr>UML Class Diagrams</vt:lpstr>
      <vt:lpstr>Classes</vt:lpstr>
      <vt:lpstr>Classes</vt:lpstr>
      <vt:lpstr>The Complex Class</vt:lpstr>
      <vt:lpstr>The Complex Class</vt:lpstr>
      <vt:lpstr>The Complex Class</vt:lpstr>
      <vt:lpstr>The Complex Class</vt:lpstr>
      <vt:lpstr>The Complex Class</vt:lpstr>
      <vt:lpstr>The Complex Class</vt:lpstr>
      <vt:lpstr>Visibility</vt:lpstr>
      <vt:lpstr>Visibility</vt:lpstr>
      <vt:lpstr>Visibility</vt:lpstr>
      <vt:lpstr>Visibility</vt:lpstr>
      <vt:lpstr>Visibility</vt:lpstr>
      <vt:lpstr>Accessors and Mutators</vt:lpstr>
      <vt:lpstr>Accessors and Mutators</vt:lpstr>
      <vt:lpstr>Accessors and Mutators</vt:lpstr>
      <vt:lpstr>Accessors and Mutators</vt:lpstr>
      <vt:lpstr>Accessors and Mutators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Templates</vt:lpstr>
      <vt:lpstr>Pointers</vt:lpstr>
      <vt:lpstr>Pointers</vt:lpstr>
      <vt:lpstr>Pointers</vt:lpstr>
      <vt:lpstr>Pointers</vt:lpstr>
      <vt:lpstr>Pointers</vt:lpstr>
      <vt:lpstr>Pointers</vt:lpstr>
      <vt:lpstr>Pointers</vt:lpstr>
      <vt:lpstr>Pointers</vt:lpstr>
      <vt:lpstr>Memory Allocation</vt:lpstr>
      <vt:lpstr>Memory Allocation</vt:lpstr>
      <vt:lpstr>Memory Allocation</vt:lpstr>
      <vt:lpstr>Memory Allocation</vt:lpstr>
      <vt:lpstr>Memory Allocation</vt:lpstr>
      <vt:lpstr>Memory Allocation</vt:lpstr>
      <vt:lpstr>Memory Allocation</vt:lpstr>
      <vt:lpstr>A Quick Introduction to C++</vt:lpstr>
      <vt:lpstr>A Quick Introduction to C++</vt:lpstr>
      <vt:lpstr>Usage Notes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ECE 250 Algorithms and Data Structures</dc:title>
  <dc:creator>dwharder</dc:creator>
  <cp:lastModifiedBy>Douglas Wilhelm Harder</cp:lastModifiedBy>
  <cp:revision>421</cp:revision>
  <dcterms:created xsi:type="dcterms:W3CDTF">2009-09-11T23:00:44Z</dcterms:created>
  <dcterms:modified xsi:type="dcterms:W3CDTF">2021-10-14T18:38:17Z</dcterms:modified>
</cp:coreProperties>
</file>

<file path=docProps/thumbnail.jpeg>
</file>